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42"/>
  </p:notesMasterIdLst>
  <p:handoutMasterIdLst>
    <p:handoutMasterId r:id="rId43"/>
  </p:handoutMasterIdLst>
  <p:sldIdLst>
    <p:sldId id="281" r:id="rId5"/>
    <p:sldId id="354" r:id="rId6"/>
    <p:sldId id="355" r:id="rId7"/>
    <p:sldId id="353" r:id="rId8"/>
    <p:sldId id="283" r:id="rId9"/>
    <p:sldId id="351" r:id="rId10"/>
    <p:sldId id="360" r:id="rId11"/>
    <p:sldId id="361" r:id="rId12"/>
    <p:sldId id="362" r:id="rId13"/>
    <p:sldId id="363" r:id="rId14"/>
    <p:sldId id="364" r:id="rId15"/>
    <p:sldId id="365" r:id="rId16"/>
    <p:sldId id="366" r:id="rId17"/>
    <p:sldId id="367" r:id="rId18"/>
    <p:sldId id="368" r:id="rId19"/>
    <p:sldId id="369" r:id="rId20"/>
    <p:sldId id="370" r:id="rId21"/>
    <p:sldId id="371" r:id="rId22"/>
    <p:sldId id="372" r:id="rId23"/>
    <p:sldId id="373" r:id="rId24"/>
    <p:sldId id="374" r:id="rId25"/>
    <p:sldId id="375" r:id="rId26"/>
    <p:sldId id="376" r:id="rId27"/>
    <p:sldId id="377" r:id="rId28"/>
    <p:sldId id="378" r:id="rId29"/>
    <p:sldId id="379" r:id="rId30"/>
    <p:sldId id="381" r:id="rId31"/>
    <p:sldId id="382" r:id="rId32"/>
    <p:sldId id="383" r:id="rId33"/>
    <p:sldId id="385" r:id="rId34"/>
    <p:sldId id="386" r:id="rId35"/>
    <p:sldId id="389" r:id="rId36"/>
    <p:sldId id="388" r:id="rId37"/>
    <p:sldId id="390" r:id="rId38"/>
    <p:sldId id="284" r:id="rId39"/>
    <p:sldId id="391" r:id="rId40"/>
    <p:sldId id="35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68" d="100"/>
          <a:sy n="68" d="100"/>
        </p:scale>
        <p:origin x="606" y="33"/>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1/5/2021</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dirty="0"/>
              <a:t>Click icon to add 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dirty="0"/>
              <a:t>Click icon to add picture</a:t>
            </a:r>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dirty="0"/>
              <a:t>Click icon to add picture</a:t>
            </a:r>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Random Forest on IT Salary Dataset</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dirty="0"/>
              <a:t>Click icon to add 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dirty="0"/>
              <a:t>Click icon to add picture</a:t>
            </a:r>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dirty="0"/>
              <a:t>Click icon to add picture</a:t>
            </a:r>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Random Forest on IT Salary Dataset</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dirty="0"/>
              <a:t>Click icon to add picture</a:t>
            </a:r>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dirty="0"/>
              <a:t>9/4/20XX</a:t>
            </a:r>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Random Forest on IT Salary Dataset</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dirty="0"/>
              <a:t>9/4/20XX</a:t>
            </a:r>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Random Forest on IT Salary Dataset</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Random Forest on IT Salary Dataset</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Random Forest on IT Salary Dataset</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Random Forest on IT Salary Dataset</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dirty="0"/>
              <a:t>Click icon to add picture</a:t>
            </a:r>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dirty="0"/>
              <a:t>Click icon to add 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dirty="0"/>
              <a:t>Click icon to add picture</a:t>
            </a:r>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Random Forest on IT Salary Dataset</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dirty="0"/>
              <a:t>9/4/20XX</a:t>
            </a:r>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Random Forest on IT Salary Dataset</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dirty="0"/>
              <a:t>9/4/20XX</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Random Forest on IT Salary Dataset</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Random Forest on IT Salary Dataset</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Random Forest on IT Salary Dataset</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9/4/20XX</a:t>
            </a:r>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Random Forest on IT Salary Dataset</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www.brentozar.com/archive/2020/01/the-2020-data-professional-salary-survey-results-are-in/"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p:txBody>
          <a:bodyPr/>
          <a:lstStyle/>
          <a:p>
            <a:r>
              <a:rPr lang="en-US" dirty="0"/>
              <a:t>Random Forest on IT Salary Dataset</a:t>
            </a:r>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a:xfrm>
            <a:off x="2487168" y="4142232"/>
            <a:ext cx="7223760" cy="964340"/>
          </a:xfrm>
        </p:spPr>
        <p:txBody>
          <a:bodyPr>
            <a:normAutofit fontScale="92500" lnSpcReduction="20000"/>
          </a:bodyPr>
          <a:lstStyle/>
          <a:p>
            <a:r>
              <a:rPr lang="en-US" dirty="0"/>
              <a:t>Carl ‘Andrew’ Perkins</a:t>
            </a:r>
          </a:p>
          <a:p>
            <a:r>
              <a:rPr lang="en-US" dirty="0"/>
              <a:t>Western Governors University</a:t>
            </a:r>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10</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Violin plot after extreme outliers were removed from salary variable. Much better!</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Salary Variable</a:t>
            </a:r>
          </a:p>
        </p:txBody>
      </p:sp>
      <p:pic>
        <p:nvPicPr>
          <p:cNvPr id="3" name="Picture 2">
            <a:extLst>
              <a:ext uri="{FF2B5EF4-FFF2-40B4-BE49-F238E27FC236}">
                <a16:creationId xmlns:a16="http://schemas.microsoft.com/office/drawing/2014/main" id="{4B6846FD-2D11-49A2-A386-6040540C7C58}"/>
              </a:ext>
            </a:extLst>
          </p:cNvPr>
          <p:cNvPicPr>
            <a:picLocks noChangeAspect="1"/>
          </p:cNvPicPr>
          <p:nvPr/>
        </p:nvPicPr>
        <p:blipFill>
          <a:blip r:embed="rId2"/>
          <a:stretch>
            <a:fillRect/>
          </a:stretch>
        </p:blipFill>
        <p:spPr>
          <a:xfrm>
            <a:off x="563879" y="2202228"/>
            <a:ext cx="6265985" cy="4434840"/>
          </a:xfrm>
          <a:prstGeom prst="rect">
            <a:avLst/>
          </a:prstGeom>
        </p:spPr>
      </p:pic>
    </p:spTree>
    <p:extLst>
      <p:ext uri="{BB962C8B-B14F-4D97-AF65-F5344CB8AC3E}">
        <p14:creationId xmlns:p14="http://schemas.microsoft.com/office/powerpoint/2010/main" val="3276633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11</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As expected, with more experience, salary increases on average.</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lnSpcReduction="10000"/>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Salary Multivariate Analysis</a:t>
            </a:r>
          </a:p>
        </p:txBody>
      </p:sp>
      <p:pic>
        <p:nvPicPr>
          <p:cNvPr id="4" name="Picture 3">
            <a:extLst>
              <a:ext uri="{FF2B5EF4-FFF2-40B4-BE49-F238E27FC236}">
                <a16:creationId xmlns:a16="http://schemas.microsoft.com/office/drawing/2014/main" id="{4D395A2F-613A-4C51-81EE-C8A7479DCDAA}"/>
              </a:ext>
            </a:extLst>
          </p:cNvPr>
          <p:cNvPicPr>
            <a:picLocks noChangeAspect="1"/>
          </p:cNvPicPr>
          <p:nvPr/>
        </p:nvPicPr>
        <p:blipFill>
          <a:blip r:embed="rId2"/>
          <a:stretch>
            <a:fillRect/>
          </a:stretch>
        </p:blipFill>
        <p:spPr>
          <a:xfrm>
            <a:off x="771143" y="2372650"/>
            <a:ext cx="6051687" cy="4434840"/>
          </a:xfrm>
          <a:prstGeom prst="rect">
            <a:avLst/>
          </a:prstGeom>
        </p:spPr>
      </p:pic>
    </p:spTree>
    <p:extLst>
      <p:ext uri="{BB962C8B-B14F-4D97-AF65-F5344CB8AC3E}">
        <p14:creationId xmlns:p14="http://schemas.microsoft.com/office/powerpoint/2010/main" val="1436151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12</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U.S. has the most survey submissions.</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Country Variable</a:t>
            </a:r>
          </a:p>
        </p:txBody>
      </p:sp>
      <p:pic>
        <p:nvPicPr>
          <p:cNvPr id="3" name="Picture 2">
            <a:extLst>
              <a:ext uri="{FF2B5EF4-FFF2-40B4-BE49-F238E27FC236}">
                <a16:creationId xmlns:a16="http://schemas.microsoft.com/office/drawing/2014/main" id="{144BE3DB-0966-4F1D-BB8E-928F122943BF}"/>
              </a:ext>
            </a:extLst>
          </p:cNvPr>
          <p:cNvPicPr>
            <a:picLocks noChangeAspect="1"/>
          </p:cNvPicPr>
          <p:nvPr/>
        </p:nvPicPr>
        <p:blipFill>
          <a:blip r:embed="rId2"/>
          <a:stretch>
            <a:fillRect/>
          </a:stretch>
        </p:blipFill>
        <p:spPr>
          <a:xfrm>
            <a:off x="703268" y="2372650"/>
            <a:ext cx="5901514" cy="4434840"/>
          </a:xfrm>
          <a:prstGeom prst="rect">
            <a:avLst/>
          </a:prstGeom>
        </p:spPr>
      </p:pic>
    </p:spTree>
    <p:extLst>
      <p:ext uri="{BB962C8B-B14F-4D97-AF65-F5344CB8AC3E}">
        <p14:creationId xmlns:p14="http://schemas.microsoft.com/office/powerpoint/2010/main" val="2858938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13</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Switzerland and the U.S. have the highest salary averages. Because of the small count from Switzerland, this likely skewed the data.</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lnSpcReduction="10000"/>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Country by Salary Average</a:t>
            </a:r>
          </a:p>
        </p:txBody>
      </p:sp>
      <p:pic>
        <p:nvPicPr>
          <p:cNvPr id="4" name="Picture 3">
            <a:extLst>
              <a:ext uri="{FF2B5EF4-FFF2-40B4-BE49-F238E27FC236}">
                <a16:creationId xmlns:a16="http://schemas.microsoft.com/office/drawing/2014/main" id="{2C7734F9-B12E-43DC-9B10-7AEA30D70EEF}"/>
              </a:ext>
            </a:extLst>
          </p:cNvPr>
          <p:cNvPicPr>
            <a:picLocks noChangeAspect="1"/>
          </p:cNvPicPr>
          <p:nvPr/>
        </p:nvPicPr>
        <p:blipFill>
          <a:blip r:embed="rId2"/>
          <a:stretch>
            <a:fillRect/>
          </a:stretch>
        </p:blipFill>
        <p:spPr>
          <a:xfrm>
            <a:off x="563880" y="2286635"/>
            <a:ext cx="6568440" cy="4434840"/>
          </a:xfrm>
          <a:prstGeom prst="rect">
            <a:avLst/>
          </a:prstGeom>
        </p:spPr>
      </p:pic>
    </p:spTree>
    <p:extLst>
      <p:ext uri="{BB962C8B-B14F-4D97-AF65-F5344CB8AC3E}">
        <p14:creationId xmlns:p14="http://schemas.microsoft.com/office/powerpoint/2010/main" val="4068769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14</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Microsoft’s database system has the most survey submissions.</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lnSpcReduction="10000"/>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Primary Database by Salary Count</a:t>
            </a:r>
          </a:p>
        </p:txBody>
      </p:sp>
      <p:pic>
        <p:nvPicPr>
          <p:cNvPr id="4" name="Picture 3">
            <a:extLst>
              <a:ext uri="{FF2B5EF4-FFF2-40B4-BE49-F238E27FC236}">
                <a16:creationId xmlns:a16="http://schemas.microsoft.com/office/drawing/2014/main" id="{D420A208-82AA-4BFD-93DD-27945A62419F}"/>
              </a:ext>
            </a:extLst>
          </p:cNvPr>
          <p:cNvPicPr>
            <a:picLocks noChangeAspect="1"/>
          </p:cNvPicPr>
          <p:nvPr/>
        </p:nvPicPr>
        <p:blipFill>
          <a:blip r:embed="rId2"/>
          <a:stretch>
            <a:fillRect/>
          </a:stretch>
        </p:blipFill>
        <p:spPr>
          <a:xfrm>
            <a:off x="563880" y="2286635"/>
            <a:ext cx="5914292" cy="4434840"/>
          </a:xfrm>
          <a:prstGeom prst="rect">
            <a:avLst/>
          </a:prstGeom>
        </p:spPr>
      </p:pic>
    </p:spTree>
    <p:extLst>
      <p:ext uri="{BB962C8B-B14F-4D97-AF65-F5344CB8AC3E}">
        <p14:creationId xmlns:p14="http://schemas.microsoft.com/office/powerpoint/2010/main" val="155124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15</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 highest paying salary average is of the Amazon variety.</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lnSpcReduction="10000"/>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Primary Database by Salary Average</a:t>
            </a:r>
          </a:p>
        </p:txBody>
      </p:sp>
      <p:pic>
        <p:nvPicPr>
          <p:cNvPr id="3" name="Picture 2">
            <a:extLst>
              <a:ext uri="{FF2B5EF4-FFF2-40B4-BE49-F238E27FC236}">
                <a16:creationId xmlns:a16="http://schemas.microsoft.com/office/drawing/2014/main" id="{6A5B99C4-66BE-453A-B1F6-B128CEEE9EE1}"/>
              </a:ext>
            </a:extLst>
          </p:cNvPr>
          <p:cNvPicPr>
            <a:picLocks noChangeAspect="1"/>
          </p:cNvPicPr>
          <p:nvPr/>
        </p:nvPicPr>
        <p:blipFill>
          <a:blip r:embed="rId2"/>
          <a:stretch>
            <a:fillRect/>
          </a:stretch>
        </p:blipFill>
        <p:spPr>
          <a:xfrm>
            <a:off x="563880" y="2237398"/>
            <a:ext cx="6191212" cy="4434840"/>
          </a:xfrm>
          <a:prstGeom prst="rect">
            <a:avLst/>
          </a:prstGeom>
        </p:spPr>
      </p:pic>
    </p:spTree>
    <p:extLst>
      <p:ext uri="{BB962C8B-B14F-4D97-AF65-F5344CB8AC3E}">
        <p14:creationId xmlns:p14="http://schemas.microsoft.com/office/powerpoint/2010/main" val="452801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16</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Most survey applicants are full time employees.</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lnSpcReduction="10000"/>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Employment Status Variable</a:t>
            </a:r>
          </a:p>
        </p:txBody>
      </p:sp>
      <p:pic>
        <p:nvPicPr>
          <p:cNvPr id="4" name="Picture 3">
            <a:extLst>
              <a:ext uri="{FF2B5EF4-FFF2-40B4-BE49-F238E27FC236}">
                <a16:creationId xmlns:a16="http://schemas.microsoft.com/office/drawing/2014/main" id="{2662E056-240D-4474-AF3E-2B8C006CF750}"/>
              </a:ext>
            </a:extLst>
          </p:cNvPr>
          <p:cNvPicPr>
            <a:picLocks noChangeAspect="1"/>
          </p:cNvPicPr>
          <p:nvPr/>
        </p:nvPicPr>
        <p:blipFill>
          <a:blip r:embed="rId2"/>
          <a:stretch>
            <a:fillRect/>
          </a:stretch>
        </p:blipFill>
        <p:spPr>
          <a:xfrm>
            <a:off x="1115568" y="2372650"/>
            <a:ext cx="4697437" cy="4434840"/>
          </a:xfrm>
          <a:prstGeom prst="rect">
            <a:avLst/>
          </a:prstGeom>
        </p:spPr>
      </p:pic>
    </p:spTree>
    <p:extLst>
      <p:ext uri="{BB962C8B-B14F-4D97-AF65-F5344CB8AC3E}">
        <p14:creationId xmlns:p14="http://schemas.microsoft.com/office/powerpoint/2010/main" val="2105583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17</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Most survey applicants are Database Administrators.</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Career Variable</a:t>
            </a:r>
          </a:p>
        </p:txBody>
      </p:sp>
      <p:pic>
        <p:nvPicPr>
          <p:cNvPr id="3" name="Picture 2">
            <a:extLst>
              <a:ext uri="{FF2B5EF4-FFF2-40B4-BE49-F238E27FC236}">
                <a16:creationId xmlns:a16="http://schemas.microsoft.com/office/drawing/2014/main" id="{AA326016-B7D8-42B4-8B25-3646995B4361}"/>
              </a:ext>
            </a:extLst>
          </p:cNvPr>
          <p:cNvPicPr>
            <a:picLocks noChangeAspect="1"/>
          </p:cNvPicPr>
          <p:nvPr/>
        </p:nvPicPr>
        <p:blipFill>
          <a:blip r:embed="rId2"/>
          <a:stretch>
            <a:fillRect/>
          </a:stretch>
        </p:blipFill>
        <p:spPr>
          <a:xfrm>
            <a:off x="667512" y="2442855"/>
            <a:ext cx="7324344" cy="3870568"/>
          </a:xfrm>
          <a:prstGeom prst="rect">
            <a:avLst/>
          </a:prstGeom>
        </p:spPr>
      </p:pic>
    </p:spTree>
    <p:extLst>
      <p:ext uri="{BB962C8B-B14F-4D97-AF65-F5344CB8AC3E}">
        <p14:creationId xmlns:p14="http://schemas.microsoft.com/office/powerpoint/2010/main" val="2920312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18</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Architects and Managers make the most on average.</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lnSpcReduction="10000"/>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Career by Salary Average</a:t>
            </a:r>
          </a:p>
        </p:txBody>
      </p:sp>
      <p:pic>
        <p:nvPicPr>
          <p:cNvPr id="4" name="Picture 3">
            <a:extLst>
              <a:ext uri="{FF2B5EF4-FFF2-40B4-BE49-F238E27FC236}">
                <a16:creationId xmlns:a16="http://schemas.microsoft.com/office/drawing/2014/main" id="{A975F5B8-6A11-4D5C-B4CE-8D411C73013F}"/>
              </a:ext>
            </a:extLst>
          </p:cNvPr>
          <p:cNvPicPr>
            <a:picLocks noChangeAspect="1"/>
          </p:cNvPicPr>
          <p:nvPr/>
        </p:nvPicPr>
        <p:blipFill>
          <a:blip r:embed="rId2"/>
          <a:stretch>
            <a:fillRect/>
          </a:stretch>
        </p:blipFill>
        <p:spPr>
          <a:xfrm>
            <a:off x="563880" y="2211036"/>
            <a:ext cx="7876032" cy="4434840"/>
          </a:xfrm>
          <a:prstGeom prst="rect">
            <a:avLst/>
          </a:prstGeom>
        </p:spPr>
      </p:pic>
    </p:spTree>
    <p:extLst>
      <p:ext uri="{BB962C8B-B14F-4D97-AF65-F5344CB8AC3E}">
        <p14:creationId xmlns:p14="http://schemas.microsoft.com/office/powerpoint/2010/main" val="2055110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19</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Most survey applicants had a bachelors degree. Note the “not asked” is an example of a missing value.</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Education Variable</a:t>
            </a:r>
          </a:p>
        </p:txBody>
      </p:sp>
      <p:pic>
        <p:nvPicPr>
          <p:cNvPr id="4" name="Picture 3">
            <a:extLst>
              <a:ext uri="{FF2B5EF4-FFF2-40B4-BE49-F238E27FC236}">
                <a16:creationId xmlns:a16="http://schemas.microsoft.com/office/drawing/2014/main" id="{7EBC71C4-D875-4EAC-A325-244E6043A30F}"/>
              </a:ext>
            </a:extLst>
          </p:cNvPr>
          <p:cNvPicPr>
            <a:picLocks noChangeAspect="1"/>
          </p:cNvPicPr>
          <p:nvPr/>
        </p:nvPicPr>
        <p:blipFill>
          <a:blip r:embed="rId2"/>
          <a:stretch>
            <a:fillRect/>
          </a:stretch>
        </p:blipFill>
        <p:spPr>
          <a:xfrm>
            <a:off x="563880" y="2372650"/>
            <a:ext cx="6315222" cy="4434840"/>
          </a:xfrm>
          <a:prstGeom prst="rect">
            <a:avLst/>
          </a:prstGeom>
        </p:spPr>
      </p:pic>
    </p:spTree>
    <p:extLst>
      <p:ext uri="{BB962C8B-B14F-4D97-AF65-F5344CB8AC3E}">
        <p14:creationId xmlns:p14="http://schemas.microsoft.com/office/powerpoint/2010/main" val="3199892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1C14-7F4D-4D43-AB31-14E1B4AA1C6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4141C1E-7FB9-4FD0-9195-B9ADFD18ADC1}"/>
              </a:ext>
            </a:extLst>
          </p:cNvPr>
          <p:cNvSpPr>
            <a:spLocks noGrp="1"/>
          </p:cNvSpPr>
          <p:nvPr>
            <p:ph idx="1"/>
          </p:nvPr>
        </p:nvSpPr>
        <p:spPr>
          <a:xfrm>
            <a:off x="612648" y="3264408"/>
            <a:ext cx="6272784" cy="3091942"/>
          </a:xfrm>
        </p:spPr>
        <p:txBody>
          <a:bodyPr>
            <a:normAutofit lnSpcReduction="10000"/>
          </a:bodyPr>
          <a:lstStyle/>
          <a:p>
            <a:pPr marL="285750" indent="-285750">
              <a:buFont typeface="Wingdings" panose="05000000000000000000" pitchFamily="2" charset="2"/>
              <a:buChar char="v"/>
            </a:pPr>
            <a:r>
              <a:rPr lang="en-US" dirty="0"/>
              <a:t>Andrew Perkins</a:t>
            </a:r>
          </a:p>
          <a:p>
            <a:pPr marL="285750" indent="-285750">
              <a:buFont typeface="Wingdings" panose="05000000000000000000" pitchFamily="2" charset="2"/>
              <a:buChar char="v"/>
            </a:pPr>
            <a:r>
              <a:rPr lang="en-US" dirty="0"/>
              <a:t>10+ years in leadership experience</a:t>
            </a:r>
          </a:p>
          <a:p>
            <a:pPr marL="285750" indent="-285750">
              <a:buFont typeface="Wingdings" panose="05000000000000000000" pitchFamily="2" charset="2"/>
              <a:buChar char="v"/>
            </a:pPr>
            <a:r>
              <a:rPr lang="en-US" dirty="0"/>
              <a:t>5 years experience with data science within healthcare</a:t>
            </a:r>
          </a:p>
          <a:p>
            <a:pPr marL="285750" indent="-285750">
              <a:buFont typeface="Wingdings" panose="05000000000000000000" pitchFamily="2" charset="2"/>
              <a:buChar char="v"/>
            </a:pPr>
            <a:r>
              <a:rPr lang="en-US" dirty="0"/>
              <a:t>Bachelors of Science in Data Management/Analytics from Western Governors University(WGU)</a:t>
            </a:r>
          </a:p>
          <a:p>
            <a:pPr marL="285750" indent="-285750">
              <a:buFont typeface="Wingdings" panose="05000000000000000000" pitchFamily="2" charset="2"/>
              <a:buChar char="v"/>
            </a:pPr>
            <a:r>
              <a:rPr lang="en-US" dirty="0"/>
              <a:t>Graduate student at WGU for Data Analytics</a:t>
            </a:r>
          </a:p>
          <a:p>
            <a:pPr marL="285750" indent="-285750">
              <a:buFont typeface="Wingdings" panose="05000000000000000000" pitchFamily="2" charset="2"/>
              <a:buChar char="v"/>
            </a:pPr>
            <a:r>
              <a:rPr lang="en-US" dirty="0"/>
              <a:t>Employed by large health care payer organization and also CEO/Founder of Data Consulting Firm, AP Datum</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dirty="0"/>
          </a:p>
        </p:txBody>
      </p:sp>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a:lstStyle/>
          <a:p>
            <a:fld id="{A65A5C87-DF58-40C8-B092-1DE63DB4547E}" type="slidenum">
              <a:rPr lang="en-US" smtClean="0"/>
              <a:pPr/>
              <a:t>2</a:t>
            </a:fld>
            <a:endParaRPr lang="en-US" dirty="0"/>
          </a:p>
        </p:txBody>
      </p:sp>
      <p:pic>
        <p:nvPicPr>
          <p:cNvPr id="6" name="Picture 5">
            <a:extLst>
              <a:ext uri="{FF2B5EF4-FFF2-40B4-BE49-F238E27FC236}">
                <a16:creationId xmlns:a16="http://schemas.microsoft.com/office/drawing/2014/main" id="{207D37DA-98D8-49E9-BDE7-A7D7F0A4E407}"/>
              </a:ext>
            </a:extLst>
          </p:cNvPr>
          <p:cNvPicPr>
            <a:picLocks noChangeAspect="1"/>
          </p:cNvPicPr>
          <p:nvPr/>
        </p:nvPicPr>
        <p:blipFill>
          <a:blip r:embed="rId2"/>
          <a:stretch>
            <a:fillRect/>
          </a:stretch>
        </p:blipFill>
        <p:spPr>
          <a:xfrm>
            <a:off x="7680959" y="0"/>
            <a:ext cx="4522763" cy="6858000"/>
          </a:xfrm>
          <a:prstGeom prst="rect">
            <a:avLst/>
          </a:prstGeom>
        </p:spPr>
      </p:pic>
    </p:spTree>
    <p:extLst>
      <p:ext uri="{BB962C8B-B14F-4D97-AF65-F5344CB8AC3E}">
        <p14:creationId xmlns:p14="http://schemas.microsoft.com/office/powerpoint/2010/main" val="1471384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20</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Not much difference in salary average between Masters and Bachelors degree. Interesting!</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lnSpcReduction="10000"/>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Education by Salary Average</a:t>
            </a:r>
          </a:p>
        </p:txBody>
      </p:sp>
      <p:pic>
        <p:nvPicPr>
          <p:cNvPr id="3" name="Picture 2">
            <a:extLst>
              <a:ext uri="{FF2B5EF4-FFF2-40B4-BE49-F238E27FC236}">
                <a16:creationId xmlns:a16="http://schemas.microsoft.com/office/drawing/2014/main" id="{84650785-3E5D-4B9B-A039-EA8DECC9D73C}"/>
              </a:ext>
            </a:extLst>
          </p:cNvPr>
          <p:cNvPicPr>
            <a:picLocks noChangeAspect="1"/>
          </p:cNvPicPr>
          <p:nvPr/>
        </p:nvPicPr>
        <p:blipFill>
          <a:blip r:embed="rId2"/>
          <a:stretch>
            <a:fillRect/>
          </a:stretch>
        </p:blipFill>
        <p:spPr>
          <a:xfrm>
            <a:off x="667512" y="2372650"/>
            <a:ext cx="6187317" cy="4434840"/>
          </a:xfrm>
          <a:prstGeom prst="rect">
            <a:avLst/>
          </a:prstGeom>
        </p:spPr>
      </p:pic>
    </p:spTree>
    <p:extLst>
      <p:ext uri="{BB962C8B-B14F-4D97-AF65-F5344CB8AC3E}">
        <p14:creationId xmlns:p14="http://schemas.microsoft.com/office/powerpoint/2010/main" val="1396620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21</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 violin plot to the left indicates that the years with database variable has extreme outliers. As before, the vertical horizontal line is the indicator. </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lnSpcReduction="10000"/>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Years with Database Variable</a:t>
            </a:r>
          </a:p>
        </p:txBody>
      </p:sp>
      <p:pic>
        <p:nvPicPr>
          <p:cNvPr id="4" name="Picture 3">
            <a:extLst>
              <a:ext uri="{FF2B5EF4-FFF2-40B4-BE49-F238E27FC236}">
                <a16:creationId xmlns:a16="http://schemas.microsoft.com/office/drawing/2014/main" id="{1BAB9766-DEC4-4797-A3E7-2C2C20296FAE}"/>
              </a:ext>
            </a:extLst>
          </p:cNvPr>
          <p:cNvPicPr>
            <a:picLocks noChangeAspect="1"/>
          </p:cNvPicPr>
          <p:nvPr/>
        </p:nvPicPr>
        <p:blipFill>
          <a:blip r:embed="rId2"/>
          <a:stretch>
            <a:fillRect/>
          </a:stretch>
        </p:blipFill>
        <p:spPr>
          <a:xfrm>
            <a:off x="563880" y="2211072"/>
            <a:ext cx="5921326" cy="4434840"/>
          </a:xfrm>
          <a:prstGeom prst="rect">
            <a:avLst/>
          </a:prstGeom>
        </p:spPr>
      </p:pic>
    </p:spTree>
    <p:extLst>
      <p:ext uri="{BB962C8B-B14F-4D97-AF65-F5344CB8AC3E}">
        <p14:creationId xmlns:p14="http://schemas.microsoft.com/office/powerpoint/2010/main" val="307707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22</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Violin plot after extreme outliers were removed. This is much better for further analysis!</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lnSpcReduction="10000"/>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Years with Database Variable</a:t>
            </a:r>
          </a:p>
        </p:txBody>
      </p:sp>
      <p:pic>
        <p:nvPicPr>
          <p:cNvPr id="4" name="Picture 3">
            <a:extLst>
              <a:ext uri="{FF2B5EF4-FFF2-40B4-BE49-F238E27FC236}">
                <a16:creationId xmlns:a16="http://schemas.microsoft.com/office/drawing/2014/main" id="{CE30B879-6216-4522-86AC-28AD7639B527}"/>
              </a:ext>
            </a:extLst>
          </p:cNvPr>
          <p:cNvPicPr>
            <a:picLocks noChangeAspect="1"/>
          </p:cNvPicPr>
          <p:nvPr/>
        </p:nvPicPr>
        <p:blipFill>
          <a:blip r:embed="rId2"/>
          <a:stretch>
            <a:fillRect/>
          </a:stretch>
        </p:blipFill>
        <p:spPr>
          <a:xfrm>
            <a:off x="563880" y="2286635"/>
            <a:ext cx="5949462" cy="4434840"/>
          </a:xfrm>
          <a:prstGeom prst="rect">
            <a:avLst/>
          </a:prstGeom>
        </p:spPr>
      </p:pic>
    </p:spTree>
    <p:extLst>
      <p:ext uri="{BB962C8B-B14F-4D97-AF65-F5344CB8AC3E}">
        <p14:creationId xmlns:p14="http://schemas.microsoft.com/office/powerpoint/2010/main" val="2867829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23</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As expected, experience matters!</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lnSpcReduction="10000"/>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Years with Database by Salary Average</a:t>
            </a:r>
          </a:p>
        </p:txBody>
      </p:sp>
      <p:pic>
        <p:nvPicPr>
          <p:cNvPr id="3" name="Picture 2">
            <a:extLst>
              <a:ext uri="{FF2B5EF4-FFF2-40B4-BE49-F238E27FC236}">
                <a16:creationId xmlns:a16="http://schemas.microsoft.com/office/drawing/2014/main" id="{B7B66694-6FF0-45E0-BEA6-ABC8B634BA09}"/>
              </a:ext>
            </a:extLst>
          </p:cNvPr>
          <p:cNvPicPr>
            <a:picLocks noChangeAspect="1"/>
          </p:cNvPicPr>
          <p:nvPr/>
        </p:nvPicPr>
        <p:blipFill>
          <a:blip r:embed="rId2"/>
          <a:stretch>
            <a:fillRect/>
          </a:stretch>
        </p:blipFill>
        <p:spPr>
          <a:xfrm>
            <a:off x="717110" y="2372650"/>
            <a:ext cx="5704792" cy="4434840"/>
          </a:xfrm>
          <a:prstGeom prst="rect">
            <a:avLst/>
          </a:prstGeom>
        </p:spPr>
      </p:pic>
    </p:spTree>
    <p:extLst>
      <p:ext uri="{BB962C8B-B14F-4D97-AF65-F5344CB8AC3E}">
        <p14:creationId xmlns:p14="http://schemas.microsoft.com/office/powerpoint/2010/main" val="786172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24</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1 = complete correlation</a:t>
            </a:r>
          </a:p>
          <a:p>
            <a:r>
              <a:rPr lang="en-US" sz="1800" dirty="0"/>
              <a:t>The numbers closer to 1 indicate that variables are correlated to one another.</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lnSpcReduction="10000"/>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Numeric Values Heat Map</a:t>
            </a:r>
          </a:p>
        </p:txBody>
      </p:sp>
      <p:pic>
        <p:nvPicPr>
          <p:cNvPr id="4" name="Picture 3">
            <a:extLst>
              <a:ext uri="{FF2B5EF4-FFF2-40B4-BE49-F238E27FC236}">
                <a16:creationId xmlns:a16="http://schemas.microsoft.com/office/drawing/2014/main" id="{DD901A4F-E802-4FC0-BF68-B57CDA580057}"/>
              </a:ext>
            </a:extLst>
          </p:cNvPr>
          <p:cNvPicPr>
            <a:picLocks noChangeAspect="1"/>
          </p:cNvPicPr>
          <p:nvPr/>
        </p:nvPicPr>
        <p:blipFill>
          <a:blip r:embed="rId2"/>
          <a:stretch>
            <a:fillRect/>
          </a:stretch>
        </p:blipFill>
        <p:spPr>
          <a:xfrm>
            <a:off x="563880" y="2240915"/>
            <a:ext cx="5766582" cy="4480560"/>
          </a:xfrm>
          <a:prstGeom prst="rect">
            <a:avLst/>
          </a:prstGeom>
        </p:spPr>
      </p:pic>
    </p:spTree>
    <p:extLst>
      <p:ext uri="{BB962C8B-B14F-4D97-AF65-F5344CB8AC3E}">
        <p14:creationId xmlns:p14="http://schemas.microsoft.com/office/powerpoint/2010/main" val="1336967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25</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Often used in marketing analysis (think good customer, average customer, bad customer), the horizonal line indicate 5 distinct clusters.</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Cluster Analysis</a:t>
            </a:r>
          </a:p>
        </p:txBody>
      </p:sp>
      <p:pic>
        <p:nvPicPr>
          <p:cNvPr id="3" name="Picture 2">
            <a:extLst>
              <a:ext uri="{FF2B5EF4-FFF2-40B4-BE49-F238E27FC236}">
                <a16:creationId xmlns:a16="http://schemas.microsoft.com/office/drawing/2014/main" id="{0F458EAB-D5AE-4F78-9830-ADE435934BEE}"/>
              </a:ext>
            </a:extLst>
          </p:cNvPr>
          <p:cNvPicPr>
            <a:picLocks noChangeAspect="1"/>
          </p:cNvPicPr>
          <p:nvPr/>
        </p:nvPicPr>
        <p:blipFill>
          <a:blip r:embed="rId2"/>
          <a:stretch>
            <a:fillRect/>
          </a:stretch>
        </p:blipFill>
        <p:spPr>
          <a:xfrm>
            <a:off x="563880" y="2372650"/>
            <a:ext cx="5794717" cy="4434840"/>
          </a:xfrm>
          <a:prstGeom prst="rect">
            <a:avLst/>
          </a:prstGeom>
        </p:spPr>
      </p:pic>
      <p:cxnSp>
        <p:nvCxnSpPr>
          <p:cNvPr id="6" name="Straight Connector 5">
            <a:extLst>
              <a:ext uri="{FF2B5EF4-FFF2-40B4-BE49-F238E27FC236}">
                <a16:creationId xmlns:a16="http://schemas.microsoft.com/office/drawing/2014/main" id="{C38297FD-12CA-4BC5-8EAD-79DA2AB704A8}"/>
              </a:ext>
            </a:extLst>
          </p:cNvPr>
          <p:cNvCxnSpPr/>
          <p:nvPr/>
        </p:nvCxnSpPr>
        <p:spPr>
          <a:xfrm>
            <a:off x="908304" y="5535637"/>
            <a:ext cx="5809019"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Rectangle 6">
            <a:extLst>
              <a:ext uri="{FF2B5EF4-FFF2-40B4-BE49-F238E27FC236}">
                <a16:creationId xmlns:a16="http://schemas.microsoft.com/office/drawing/2014/main" id="{488B56B3-B33C-4FB7-81BB-D08C45FAC788}"/>
              </a:ext>
            </a:extLst>
          </p:cNvPr>
          <p:cNvSpPr/>
          <p:nvPr/>
        </p:nvSpPr>
        <p:spPr>
          <a:xfrm>
            <a:off x="1292316" y="5094461"/>
            <a:ext cx="266419" cy="261610"/>
          </a:xfrm>
          <a:prstGeom prst="rect">
            <a:avLst/>
          </a:prstGeom>
          <a:noFill/>
        </p:spPr>
        <p:txBody>
          <a:bodyPr wrap="none" lIns="91440" tIns="45720" rIns="91440" bIns="45720">
            <a:spAutoFit/>
          </a:bodyPr>
          <a:lstStyle/>
          <a:p>
            <a:pPr algn="ctr"/>
            <a:r>
              <a:rPr lang="en-US" sz="1100" b="0" cap="none" spc="0" dirty="0">
                <a:ln w="0"/>
                <a:solidFill>
                  <a:schemeClr val="tx1"/>
                </a:solidFill>
                <a:effectLst>
                  <a:outerShdw blurRad="38100" dist="19050" dir="2700000" algn="tl" rotWithShape="0">
                    <a:schemeClr val="dk1">
                      <a:alpha val="40000"/>
                    </a:schemeClr>
                  </a:outerShdw>
                </a:effectLst>
              </a:rPr>
              <a:t>1</a:t>
            </a:r>
          </a:p>
        </p:txBody>
      </p:sp>
      <p:sp>
        <p:nvSpPr>
          <p:cNvPr id="13" name="Rectangle 12">
            <a:extLst>
              <a:ext uri="{FF2B5EF4-FFF2-40B4-BE49-F238E27FC236}">
                <a16:creationId xmlns:a16="http://schemas.microsoft.com/office/drawing/2014/main" id="{489A37F2-C901-4A82-8569-133CA0B9F431}"/>
              </a:ext>
            </a:extLst>
          </p:cNvPr>
          <p:cNvSpPr/>
          <p:nvPr/>
        </p:nvSpPr>
        <p:spPr>
          <a:xfrm>
            <a:off x="1973580" y="5108120"/>
            <a:ext cx="266420" cy="261610"/>
          </a:xfrm>
          <a:prstGeom prst="rect">
            <a:avLst/>
          </a:prstGeom>
          <a:noFill/>
        </p:spPr>
        <p:txBody>
          <a:bodyPr wrap="none" lIns="91440" tIns="45720" rIns="91440" bIns="45720">
            <a:spAutoFit/>
          </a:bodyPr>
          <a:lstStyle/>
          <a:p>
            <a:pPr algn="ctr"/>
            <a:r>
              <a:rPr lang="en-US" sz="1100" dirty="0">
                <a:ln w="0"/>
                <a:effectLst>
                  <a:outerShdw blurRad="38100" dist="19050" dir="2700000" algn="tl" rotWithShape="0">
                    <a:schemeClr val="dk1">
                      <a:alpha val="40000"/>
                    </a:schemeClr>
                  </a:outerShdw>
                </a:effectLst>
              </a:rPr>
              <a:t>2</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1F52F258-5D61-4FB3-B57D-25F93360FBFB}"/>
              </a:ext>
            </a:extLst>
          </p:cNvPr>
          <p:cNvSpPr/>
          <p:nvPr/>
        </p:nvSpPr>
        <p:spPr>
          <a:xfrm>
            <a:off x="2816190" y="5108120"/>
            <a:ext cx="266420" cy="261610"/>
          </a:xfrm>
          <a:prstGeom prst="rect">
            <a:avLst/>
          </a:prstGeom>
          <a:noFill/>
        </p:spPr>
        <p:txBody>
          <a:bodyPr wrap="none" lIns="91440" tIns="45720" rIns="91440" bIns="45720">
            <a:spAutoFit/>
          </a:bodyPr>
          <a:lstStyle/>
          <a:p>
            <a:pPr algn="ctr"/>
            <a:r>
              <a:rPr lang="en-US" sz="1100" b="0" cap="none" spc="0" dirty="0">
                <a:ln w="0"/>
                <a:solidFill>
                  <a:schemeClr val="tx1"/>
                </a:solidFill>
                <a:effectLst>
                  <a:outerShdw blurRad="38100" dist="19050" dir="2700000" algn="tl" rotWithShape="0">
                    <a:schemeClr val="dk1">
                      <a:alpha val="40000"/>
                    </a:schemeClr>
                  </a:outerShdw>
                </a:effectLst>
              </a:rPr>
              <a:t>3</a:t>
            </a:r>
          </a:p>
        </p:txBody>
      </p:sp>
      <p:sp>
        <p:nvSpPr>
          <p:cNvPr id="16" name="Rectangle 15">
            <a:extLst>
              <a:ext uri="{FF2B5EF4-FFF2-40B4-BE49-F238E27FC236}">
                <a16:creationId xmlns:a16="http://schemas.microsoft.com/office/drawing/2014/main" id="{471B4CAF-F951-4D8B-8C2D-6FE58B113BC4}"/>
              </a:ext>
            </a:extLst>
          </p:cNvPr>
          <p:cNvSpPr/>
          <p:nvPr/>
        </p:nvSpPr>
        <p:spPr>
          <a:xfrm>
            <a:off x="3991842" y="5108120"/>
            <a:ext cx="266420" cy="261610"/>
          </a:xfrm>
          <a:prstGeom prst="rect">
            <a:avLst/>
          </a:prstGeom>
          <a:noFill/>
        </p:spPr>
        <p:txBody>
          <a:bodyPr wrap="none" lIns="91440" tIns="45720" rIns="91440" bIns="45720">
            <a:spAutoFit/>
          </a:bodyPr>
          <a:lstStyle/>
          <a:p>
            <a:pPr algn="ctr"/>
            <a:r>
              <a:rPr lang="en-US" sz="1100" dirty="0">
                <a:ln w="0"/>
                <a:effectLst>
                  <a:outerShdw blurRad="38100" dist="19050" dir="2700000" algn="tl" rotWithShape="0">
                    <a:schemeClr val="dk1">
                      <a:alpha val="40000"/>
                    </a:schemeClr>
                  </a:outerShdw>
                </a:effectLst>
              </a:rPr>
              <a:t>4</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772EA31E-7634-4319-AD8E-3233E86A666F}"/>
              </a:ext>
            </a:extLst>
          </p:cNvPr>
          <p:cNvSpPr/>
          <p:nvPr/>
        </p:nvSpPr>
        <p:spPr>
          <a:xfrm>
            <a:off x="5348645" y="5109668"/>
            <a:ext cx="266420" cy="261610"/>
          </a:xfrm>
          <a:prstGeom prst="rect">
            <a:avLst/>
          </a:prstGeom>
          <a:noFill/>
        </p:spPr>
        <p:txBody>
          <a:bodyPr wrap="none" lIns="91440" tIns="45720" rIns="91440" bIns="45720">
            <a:spAutoFit/>
          </a:bodyPr>
          <a:lstStyle/>
          <a:p>
            <a:pPr algn="ctr"/>
            <a:r>
              <a:rPr lang="en-US" sz="1100" b="0" cap="none" spc="0" dirty="0">
                <a:ln w="0"/>
                <a:solidFill>
                  <a:schemeClr val="tx1"/>
                </a:solidFill>
                <a:effectLst>
                  <a:outerShdw blurRad="38100" dist="19050" dir="2700000" algn="tl" rotWithShape="0">
                    <a:schemeClr val="dk1">
                      <a:alpha val="40000"/>
                    </a:schemeClr>
                  </a:outerShdw>
                </a:effectLst>
              </a:rPr>
              <a:t>5</a:t>
            </a:r>
          </a:p>
        </p:txBody>
      </p:sp>
    </p:spTree>
    <p:extLst>
      <p:ext uri="{BB962C8B-B14F-4D97-AF65-F5344CB8AC3E}">
        <p14:creationId xmlns:p14="http://schemas.microsoft.com/office/powerpoint/2010/main" val="1594625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Summary</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26</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After removing missing values and handling outliers, data sparsity was 6% -- this indicates that around 95% of the scrubbed dataset was now useful</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4027668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Findings</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27</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After splitting into 5 salary categories, the Random Forest machine learning model predicts with an accuracy of 63%, thereby confirming the original hypothesis.</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fontScale="77500" lnSpcReduction="20000"/>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Random Forest Prediction Method Results</a:t>
            </a:r>
          </a:p>
        </p:txBody>
      </p:sp>
      <p:pic>
        <p:nvPicPr>
          <p:cNvPr id="4" name="Picture 3">
            <a:extLst>
              <a:ext uri="{FF2B5EF4-FFF2-40B4-BE49-F238E27FC236}">
                <a16:creationId xmlns:a16="http://schemas.microsoft.com/office/drawing/2014/main" id="{55125F6D-90DA-4591-992C-041A86FE4BFA}"/>
              </a:ext>
            </a:extLst>
          </p:cNvPr>
          <p:cNvPicPr>
            <a:picLocks noChangeAspect="1"/>
          </p:cNvPicPr>
          <p:nvPr/>
        </p:nvPicPr>
        <p:blipFill>
          <a:blip r:embed="rId2"/>
          <a:stretch>
            <a:fillRect/>
          </a:stretch>
        </p:blipFill>
        <p:spPr>
          <a:xfrm>
            <a:off x="631639" y="2365097"/>
            <a:ext cx="7808273" cy="3549848"/>
          </a:xfrm>
          <a:prstGeom prst="rect">
            <a:avLst/>
          </a:prstGeom>
        </p:spPr>
      </p:pic>
    </p:spTree>
    <p:extLst>
      <p:ext uri="{BB962C8B-B14F-4D97-AF65-F5344CB8AC3E}">
        <p14:creationId xmlns:p14="http://schemas.microsoft.com/office/powerpoint/2010/main" val="1563299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Findings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28</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 top three variables which had the most impact on the Random Forest selection process was United States and experience variables.</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lnSpcReduction="10000"/>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Random Forest Prediction Features</a:t>
            </a:r>
          </a:p>
        </p:txBody>
      </p:sp>
      <p:pic>
        <p:nvPicPr>
          <p:cNvPr id="3" name="Picture 2">
            <a:extLst>
              <a:ext uri="{FF2B5EF4-FFF2-40B4-BE49-F238E27FC236}">
                <a16:creationId xmlns:a16="http://schemas.microsoft.com/office/drawing/2014/main" id="{DB2A2EFC-D759-49C4-B7D9-1A2B5ADB12A8}"/>
              </a:ext>
            </a:extLst>
          </p:cNvPr>
          <p:cNvPicPr>
            <a:picLocks noChangeAspect="1"/>
          </p:cNvPicPr>
          <p:nvPr/>
        </p:nvPicPr>
        <p:blipFill>
          <a:blip r:embed="rId2"/>
          <a:stretch>
            <a:fillRect/>
          </a:stretch>
        </p:blipFill>
        <p:spPr>
          <a:xfrm>
            <a:off x="667512" y="2192449"/>
            <a:ext cx="6684211" cy="4434840"/>
          </a:xfrm>
          <a:prstGeom prst="rect">
            <a:avLst/>
          </a:prstGeom>
        </p:spPr>
      </p:pic>
    </p:spTree>
    <p:extLst>
      <p:ext uri="{BB962C8B-B14F-4D97-AF65-F5344CB8AC3E}">
        <p14:creationId xmlns:p14="http://schemas.microsoft.com/office/powerpoint/2010/main" val="287960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Findings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29</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While Random Forest does work, there are other models that are more accurate.</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fontScale="70000" lnSpcReduction="20000"/>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Comparing Different Machine Learning Models</a:t>
            </a:r>
          </a:p>
        </p:txBody>
      </p:sp>
      <p:pic>
        <p:nvPicPr>
          <p:cNvPr id="4" name="Picture 3">
            <a:extLst>
              <a:ext uri="{FF2B5EF4-FFF2-40B4-BE49-F238E27FC236}">
                <a16:creationId xmlns:a16="http://schemas.microsoft.com/office/drawing/2014/main" id="{A865CC85-9B04-4CA6-BACF-089646E54621}"/>
              </a:ext>
            </a:extLst>
          </p:cNvPr>
          <p:cNvPicPr>
            <a:picLocks noChangeAspect="1"/>
          </p:cNvPicPr>
          <p:nvPr/>
        </p:nvPicPr>
        <p:blipFill>
          <a:blip r:embed="rId2"/>
          <a:stretch>
            <a:fillRect/>
          </a:stretch>
        </p:blipFill>
        <p:spPr>
          <a:xfrm>
            <a:off x="554249" y="2195512"/>
            <a:ext cx="6528834" cy="4434840"/>
          </a:xfrm>
          <a:prstGeom prst="rect">
            <a:avLst/>
          </a:prstGeom>
        </p:spPr>
      </p:pic>
    </p:spTree>
    <p:extLst>
      <p:ext uri="{BB962C8B-B14F-4D97-AF65-F5344CB8AC3E}">
        <p14:creationId xmlns:p14="http://schemas.microsoft.com/office/powerpoint/2010/main" val="3663365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A85B-2AC6-4E29-B074-AB92F8FA9BB1}"/>
              </a:ext>
            </a:extLst>
          </p:cNvPr>
          <p:cNvSpPr>
            <a:spLocks noGrp="1"/>
          </p:cNvSpPr>
          <p:nvPr>
            <p:ph type="title"/>
          </p:nvPr>
        </p:nvSpPr>
        <p:spPr/>
        <p:txBody>
          <a:bodyPr/>
          <a:lstStyle/>
          <a:p>
            <a:r>
              <a:rPr lang="en-US" sz="5200" dirty="0">
                <a:latin typeface="+mj-lt"/>
              </a:rPr>
              <a:t>Agenda</a:t>
            </a:r>
            <a:endParaRPr lang="en-US" dirty="0"/>
          </a:p>
        </p:txBody>
      </p:sp>
      <p:sp>
        <p:nvSpPr>
          <p:cNvPr id="3" name="Content Placeholder 2">
            <a:extLst>
              <a:ext uri="{FF2B5EF4-FFF2-40B4-BE49-F238E27FC236}">
                <a16:creationId xmlns:a16="http://schemas.microsoft.com/office/drawing/2014/main" id="{E32AB0EB-0819-41F4-99E9-C02FA0DAF66D}"/>
              </a:ext>
            </a:extLst>
          </p:cNvPr>
          <p:cNvSpPr>
            <a:spLocks noGrp="1"/>
          </p:cNvSpPr>
          <p:nvPr>
            <p:ph idx="1"/>
          </p:nvPr>
        </p:nvSpPr>
        <p:spPr>
          <a:xfrm>
            <a:off x="5084064" y="2953512"/>
            <a:ext cx="6272784" cy="3227832"/>
          </a:xfrm>
        </p:spPr>
        <p:txBody>
          <a:bodyPr>
            <a:normAutofit lnSpcReduction="10000"/>
          </a:bodyPr>
          <a:lstStyle/>
          <a:p>
            <a:pPr marL="285750" indent="-285750">
              <a:lnSpc>
                <a:spcPct val="110000"/>
              </a:lnSpc>
              <a:buFont typeface="Wingdings" panose="05000000000000000000" pitchFamily="2" charset="2"/>
              <a:buChar char="v"/>
            </a:pPr>
            <a:r>
              <a:rPr lang="en-US" sz="1800" dirty="0"/>
              <a:t>Research Problem and Hypothesis</a:t>
            </a:r>
          </a:p>
          <a:p>
            <a:pPr marL="285750" indent="-285750">
              <a:lnSpc>
                <a:spcPct val="110000"/>
              </a:lnSpc>
              <a:buFont typeface="Wingdings" panose="05000000000000000000" pitchFamily="2" charset="2"/>
              <a:buChar char="v"/>
            </a:pPr>
            <a:r>
              <a:rPr lang="en-US" dirty="0"/>
              <a:t>Tools and Limitations</a:t>
            </a:r>
            <a:endParaRPr lang="en-US" sz="1800" dirty="0"/>
          </a:p>
          <a:p>
            <a:pPr marL="285750" indent="-285750">
              <a:lnSpc>
                <a:spcPct val="110000"/>
              </a:lnSpc>
              <a:buFont typeface="Wingdings" panose="05000000000000000000" pitchFamily="2" charset="2"/>
              <a:buChar char="v"/>
            </a:pPr>
            <a:r>
              <a:rPr lang="en-US" dirty="0"/>
              <a:t>Data Collection and Context</a:t>
            </a:r>
          </a:p>
          <a:p>
            <a:pPr marL="285750" indent="-285750">
              <a:lnSpc>
                <a:spcPct val="110000"/>
              </a:lnSpc>
              <a:buFont typeface="Wingdings" panose="05000000000000000000" pitchFamily="2" charset="2"/>
              <a:buChar char="v"/>
            </a:pPr>
            <a:r>
              <a:rPr lang="en-US" dirty="0"/>
              <a:t>Data Preparation and Analysis</a:t>
            </a:r>
          </a:p>
          <a:p>
            <a:pPr marL="285750" indent="-285750">
              <a:lnSpc>
                <a:spcPct val="110000"/>
              </a:lnSpc>
              <a:buFont typeface="Wingdings" panose="05000000000000000000" pitchFamily="2" charset="2"/>
              <a:buChar char="v"/>
            </a:pPr>
            <a:r>
              <a:rPr lang="en-US" dirty="0"/>
              <a:t>Findings</a:t>
            </a:r>
          </a:p>
          <a:p>
            <a:pPr marL="285750" indent="-285750">
              <a:lnSpc>
                <a:spcPct val="110000"/>
              </a:lnSpc>
              <a:buFont typeface="Wingdings" panose="05000000000000000000" pitchFamily="2" charset="2"/>
              <a:buChar char="v"/>
            </a:pPr>
            <a:r>
              <a:rPr lang="en-US" dirty="0"/>
              <a:t>Proposed Actions</a:t>
            </a:r>
          </a:p>
          <a:p>
            <a:pPr marL="285750" indent="-285750">
              <a:lnSpc>
                <a:spcPct val="110000"/>
              </a:lnSpc>
              <a:buFont typeface="Wingdings" panose="05000000000000000000" pitchFamily="2" charset="2"/>
              <a:buChar char="v"/>
            </a:pPr>
            <a:r>
              <a:rPr lang="en-US" dirty="0"/>
              <a:t>Data Professional Salary Prediction Tool</a:t>
            </a:r>
          </a:p>
          <a:p>
            <a:pPr marL="285750" indent="-285750">
              <a:lnSpc>
                <a:spcPct val="110000"/>
              </a:lnSpc>
              <a:buFont typeface="Wingdings" panose="05000000000000000000" pitchFamily="2" charset="2"/>
              <a:buChar char="v"/>
            </a:pPr>
            <a:r>
              <a:rPr lang="en-US" dirty="0"/>
              <a:t>Summary of Benefits</a:t>
            </a:r>
          </a:p>
          <a:p>
            <a:pPr marL="285750" indent="-285750">
              <a:lnSpc>
                <a:spcPct val="110000"/>
              </a:lnSpc>
              <a:buFont typeface="Wingdings" panose="05000000000000000000" pitchFamily="2" charset="2"/>
              <a:buChar char="v"/>
            </a:pPr>
            <a:endParaRPr lang="en-US" dirty="0"/>
          </a:p>
          <a:p>
            <a:pPr marL="285750" indent="-285750">
              <a:lnSpc>
                <a:spcPct val="110000"/>
              </a:lnSpc>
              <a:buFont typeface="Wingdings" panose="05000000000000000000" pitchFamily="2" charset="2"/>
              <a:buChar char="v"/>
            </a:pPr>
            <a:endParaRPr lang="en-US" sz="1800" dirty="0"/>
          </a:p>
          <a:p>
            <a:endParaRPr lang="en-US" dirty="0"/>
          </a:p>
        </p:txBody>
      </p:sp>
      <p:sp>
        <p:nvSpPr>
          <p:cNvPr id="6" name="Slide Number Placeholder 5">
            <a:extLst>
              <a:ext uri="{FF2B5EF4-FFF2-40B4-BE49-F238E27FC236}">
                <a16:creationId xmlns:a16="http://schemas.microsoft.com/office/drawing/2014/main" id="{B49FA539-2DA6-4197-AA13-56E0C33955F2}"/>
              </a:ext>
            </a:extLst>
          </p:cNvPr>
          <p:cNvSpPr>
            <a:spLocks noGrp="1"/>
          </p:cNvSpPr>
          <p:nvPr>
            <p:ph type="sldNum" sz="quarter" idx="12"/>
          </p:nvPr>
        </p:nvSpPr>
        <p:spPr/>
        <p:txBody>
          <a:bodyPr/>
          <a:lstStyle/>
          <a:p>
            <a:fld id="{A65A5C87-DF58-40C8-B092-1DE63DB4547E}" type="slidenum">
              <a:rPr lang="en-US" smtClean="0"/>
              <a:t>3</a:t>
            </a:fld>
            <a:endParaRPr lang="en-US" dirty="0"/>
          </a:p>
        </p:txBody>
      </p:sp>
      <p:pic>
        <p:nvPicPr>
          <p:cNvPr id="17" name="Picture Placeholder 16">
            <a:extLst>
              <a:ext uri="{FF2B5EF4-FFF2-40B4-BE49-F238E27FC236}">
                <a16:creationId xmlns:a16="http://schemas.microsoft.com/office/drawing/2014/main" id="{8784AB2B-F9D5-4FC1-9FCA-E6D5C7C4D38E}"/>
              </a:ext>
            </a:extLst>
          </p:cNvPr>
          <p:cNvPicPr>
            <a:picLocks noGrp="1" noChangeAspect="1"/>
          </p:cNvPicPr>
          <p:nvPr>
            <p:ph type="pic" sz="quarter" idx="13"/>
          </p:nvPr>
        </p:nvPicPr>
        <p:blipFill>
          <a:blip r:embed="rId2"/>
          <a:srcRect l="33471" r="33471"/>
          <a:stretch>
            <a:fillRect/>
          </a:stretch>
        </p:blipFill>
        <p:spPr/>
      </p:pic>
    </p:spTree>
    <p:extLst>
      <p:ext uri="{BB962C8B-B14F-4D97-AF65-F5344CB8AC3E}">
        <p14:creationId xmlns:p14="http://schemas.microsoft.com/office/powerpoint/2010/main" val="41678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Proposed Actions</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30</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dirty="0"/>
              <a:t>Implementation of more accurate model</a:t>
            </a:r>
          </a:p>
          <a:p>
            <a:pPr>
              <a:buFont typeface="Wingdings" panose="05000000000000000000" pitchFamily="2" charset="2"/>
              <a:buChar char="v"/>
            </a:pPr>
            <a:r>
              <a:rPr lang="en-US" dirty="0"/>
              <a:t>Use a much larger dataset than the one used or wait for the accumulation of more years of data</a:t>
            </a:r>
          </a:p>
          <a:p>
            <a:pPr>
              <a:buFont typeface="Wingdings" panose="05000000000000000000" pitchFamily="2" charset="2"/>
              <a:buChar char="v"/>
            </a:pPr>
            <a:r>
              <a:rPr lang="en-US" dirty="0"/>
              <a:t>Use a dataset that isn’t a survey and therefore more accurate</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3423290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Professional Salary Prediction Tool</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31</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dirty="0"/>
              <a:t>This is an implementation of one proposed action (implementation of more accurate model)</a:t>
            </a:r>
          </a:p>
          <a:p>
            <a:pPr>
              <a:buFont typeface="Wingdings" panose="05000000000000000000" pitchFamily="2" charset="2"/>
              <a:buChar char="v"/>
            </a:pPr>
            <a:r>
              <a:rPr lang="en-US" dirty="0"/>
              <a:t>Chosen for its speed and accuracy</a:t>
            </a:r>
          </a:p>
          <a:p>
            <a:pPr>
              <a:buFont typeface="Wingdings" panose="05000000000000000000" pitchFamily="2" charset="2"/>
              <a:buChar char="v"/>
            </a:pPr>
            <a:r>
              <a:rPr lang="en-US" dirty="0"/>
              <a:t>Web tool essentially takes the KNN model and takes input from the user to predict their salary in the future</a:t>
            </a:r>
          </a:p>
          <a:p>
            <a:pPr>
              <a:buFont typeface="Wingdings" panose="05000000000000000000" pitchFamily="2" charset="2"/>
              <a:buChar char="v"/>
            </a:pPr>
            <a:r>
              <a:rPr lang="en-US" dirty="0"/>
              <a:t>Provides WGU and its students real value in predicting their salary while also showing a finished capstone product</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2837790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E57018-E3E4-462C-8452-FAC614DC71DE}"/>
              </a:ext>
            </a:extLst>
          </p:cNvPr>
          <p:cNvSpPr>
            <a:spLocks noGrp="1"/>
          </p:cNvSpPr>
          <p:nvPr>
            <p:ph type="sldNum" sz="quarter" idx="12"/>
          </p:nvPr>
        </p:nvSpPr>
        <p:spPr/>
        <p:txBody>
          <a:bodyPr/>
          <a:lstStyle/>
          <a:p>
            <a:fld id="{A65A5C87-DF58-40C8-B092-1DE63DB4547E}" type="slidenum">
              <a:rPr lang="en-US" smtClean="0"/>
              <a:t>32</a:t>
            </a:fld>
            <a:endParaRPr lang="en-US" dirty="0"/>
          </a:p>
        </p:txBody>
      </p:sp>
      <p:pic>
        <p:nvPicPr>
          <p:cNvPr id="5" name="Picture 4">
            <a:extLst>
              <a:ext uri="{FF2B5EF4-FFF2-40B4-BE49-F238E27FC236}">
                <a16:creationId xmlns:a16="http://schemas.microsoft.com/office/drawing/2014/main" id="{97709C24-471F-492E-BBE5-246274D0BA26}"/>
              </a:ext>
            </a:extLst>
          </p:cNvPr>
          <p:cNvPicPr>
            <a:picLocks noChangeAspect="1"/>
          </p:cNvPicPr>
          <p:nvPr/>
        </p:nvPicPr>
        <p:blipFill>
          <a:blip r:embed="rId2"/>
          <a:stretch>
            <a:fillRect/>
          </a:stretch>
        </p:blipFill>
        <p:spPr>
          <a:xfrm>
            <a:off x="3058279" y="1129260"/>
            <a:ext cx="6075441" cy="5533138"/>
          </a:xfrm>
          <a:prstGeom prst="rect">
            <a:avLst/>
          </a:prstGeom>
        </p:spPr>
      </p:pic>
      <p:pic>
        <p:nvPicPr>
          <p:cNvPr id="8" name="Picture 7">
            <a:extLst>
              <a:ext uri="{FF2B5EF4-FFF2-40B4-BE49-F238E27FC236}">
                <a16:creationId xmlns:a16="http://schemas.microsoft.com/office/drawing/2014/main" id="{BA52F8E2-58D3-486D-95C6-007A519E3804}"/>
              </a:ext>
            </a:extLst>
          </p:cNvPr>
          <p:cNvPicPr>
            <a:picLocks noChangeAspect="1"/>
          </p:cNvPicPr>
          <p:nvPr/>
        </p:nvPicPr>
        <p:blipFill>
          <a:blip r:embed="rId3"/>
          <a:stretch>
            <a:fillRect/>
          </a:stretch>
        </p:blipFill>
        <p:spPr>
          <a:xfrm>
            <a:off x="684875" y="402075"/>
            <a:ext cx="10668925" cy="609653"/>
          </a:xfrm>
          <a:prstGeom prst="rect">
            <a:avLst/>
          </a:prstGeom>
        </p:spPr>
      </p:pic>
    </p:spTree>
    <p:extLst>
      <p:ext uri="{BB962C8B-B14F-4D97-AF65-F5344CB8AC3E}">
        <p14:creationId xmlns:p14="http://schemas.microsoft.com/office/powerpoint/2010/main" val="1481198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normAutofit fontScale="90000"/>
          </a:bodyPr>
          <a:lstStyle/>
          <a:p>
            <a:pPr>
              <a:lnSpc>
                <a:spcPct val="110000"/>
              </a:lnSpc>
            </a:pPr>
            <a:r>
              <a:rPr lang="en-US" dirty="0"/>
              <a:t>Data Professional Salary Prediction Tool (input selection)</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33</a:t>
            </a:fld>
            <a:endParaRPr lang="en-US" dirty="0"/>
          </a:p>
        </p:txBody>
      </p:sp>
      <p:pic>
        <p:nvPicPr>
          <p:cNvPr id="7" name="Picture 6">
            <a:extLst>
              <a:ext uri="{FF2B5EF4-FFF2-40B4-BE49-F238E27FC236}">
                <a16:creationId xmlns:a16="http://schemas.microsoft.com/office/drawing/2014/main" id="{7CAAD025-7241-471C-A96F-657DAEA6D214}"/>
              </a:ext>
            </a:extLst>
          </p:cNvPr>
          <p:cNvPicPr>
            <a:picLocks noChangeAspect="1"/>
          </p:cNvPicPr>
          <p:nvPr/>
        </p:nvPicPr>
        <p:blipFill>
          <a:blip r:embed="rId2"/>
          <a:stretch>
            <a:fillRect/>
          </a:stretch>
        </p:blipFill>
        <p:spPr>
          <a:xfrm>
            <a:off x="566616" y="2176772"/>
            <a:ext cx="3110186" cy="4572000"/>
          </a:xfrm>
          <a:prstGeom prst="rect">
            <a:avLst/>
          </a:prstGeom>
        </p:spPr>
      </p:pic>
      <p:pic>
        <p:nvPicPr>
          <p:cNvPr id="9" name="Picture 8">
            <a:extLst>
              <a:ext uri="{FF2B5EF4-FFF2-40B4-BE49-F238E27FC236}">
                <a16:creationId xmlns:a16="http://schemas.microsoft.com/office/drawing/2014/main" id="{AB4C7122-FB67-4B60-AAC5-297BFDD65ACA}"/>
              </a:ext>
            </a:extLst>
          </p:cNvPr>
          <p:cNvPicPr>
            <a:picLocks noChangeAspect="1"/>
          </p:cNvPicPr>
          <p:nvPr/>
        </p:nvPicPr>
        <p:blipFill>
          <a:blip r:embed="rId3"/>
          <a:stretch>
            <a:fillRect/>
          </a:stretch>
        </p:blipFill>
        <p:spPr>
          <a:xfrm>
            <a:off x="4778012" y="2177542"/>
            <a:ext cx="3110758" cy="4572000"/>
          </a:xfrm>
          <a:prstGeom prst="rect">
            <a:avLst/>
          </a:prstGeom>
        </p:spPr>
      </p:pic>
      <p:sp>
        <p:nvSpPr>
          <p:cNvPr id="6" name="Content Placeholder 12">
            <a:extLst>
              <a:ext uri="{FF2B5EF4-FFF2-40B4-BE49-F238E27FC236}">
                <a16:creationId xmlns:a16="http://schemas.microsoft.com/office/drawing/2014/main" id="{C058EFB0-E101-4240-B3B2-188DBBE8E3B8}"/>
              </a:ext>
            </a:extLst>
          </p:cNvPr>
          <p:cNvSpPr txBox="1">
            <a:spLocks/>
          </p:cNvSpPr>
          <p:nvPr/>
        </p:nvSpPr>
        <p:spPr>
          <a:xfrm>
            <a:off x="8578478" y="2176772"/>
            <a:ext cx="3161011" cy="4544703"/>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Accurately answer the inputs on the left-hand side of the screen. Try and base your answers at the time of degree completion or two years from today. Then press the button below to initiate the machine learning model prediction. Note: Make sure to input all value variables in order to get a prediction. Additionally, erroneous values will cause an error (aka 100 years, etc.).</a:t>
            </a:r>
          </a:p>
        </p:txBody>
      </p:sp>
      <p:pic>
        <p:nvPicPr>
          <p:cNvPr id="3" name="Picture 2">
            <a:extLst>
              <a:ext uri="{FF2B5EF4-FFF2-40B4-BE49-F238E27FC236}">
                <a16:creationId xmlns:a16="http://schemas.microsoft.com/office/drawing/2014/main" id="{A09EC12C-432B-47A3-967A-33BA260154FF}"/>
              </a:ext>
            </a:extLst>
          </p:cNvPr>
          <p:cNvPicPr>
            <a:picLocks noChangeAspect="1"/>
          </p:cNvPicPr>
          <p:nvPr/>
        </p:nvPicPr>
        <p:blipFill>
          <a:blip r:embed="rId4"/>
          <a:stretch>
            <a:fillRect/>
          </a:stretch>
        </p:blipFill>
        <p:spPr>
          <a:xfrm>
            <a:off x="5588708" y="6262993"/>
            <a:ext cx="1390660" cy="485779"/>
          </a:xfrm>
          <a:prstGeom prst="rect">
            <a:avLst/>
          </a:prstGeom>
        </p:spPr>
      </p:pic>
    </p:spTree>
    <p:extLst>
      <p:ext uri="{BB962C8B-B14F-4D97-AF65-F5344CB8AC3E}">
        <p14:creationId xmlns:p14="http://schemas.microsoft.com/office/powerpoint/2010/main" val="1193802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normAutofit fontScale="90000"/>
          </a:bodyPr>
          <a:lstStyle/>
          <a:p>
            <a:pPr>
              <a:lnSpc>
                <a:spcPct val="110000"/>
              </a:lnSpc>
            </a:pPr>
            <a:r>
              <a:rPr lang="en-US" dirty="0"/>
              <a:t>Data Professional Salary Prediction Tool (example prediction)</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34</a:t>
            </a:fld>
            <a:endParaRPr lang="en-US" dirty="0"/>
          </a:p>
        </p:txBody>
      </p:sp>
      <p:pic>
        <p:nvPicPr>
          <p:cNvPr id="4" name="Picture 3">
            <a:extLst>
              <a:ext uri="{FF2B5EF4-FFF2-40B4-BE49-F238E27FC236}">
                <a16:creationId xmlns:a16="http://schemas.microsoft.com/office/drawing/2014/main" id="{64A6C402-D3EA-4520-8591-D0731E10E786}"/>
              </a:ext>
            </a:extLst>
          </p:cNvPr>
          <p:cNvPicPr>
            <a:picLocks noChangeAspect="1"/>
          </p:cNvPicPr>
          <p:nvPr/>
        </p:nvPicPr>
        <p:blipFill>
          <a:blip r:embed="rId2"/>
          <a:stretch>
            <a:fillRect/>
          </a:stretch>
        </p:blipFill>
        <p:spPr>
          <a:xfrm>
            <a:off x="654148" y="2843207"/>
            <a:ext cx="10699652" cy="2611225"/>
          </a:xfrm>
          <a:prstGeom prst="rect">
            <a:avLst/>
          </a:prstGeom>
        </p:spPr>
      </p:pic>
    </p:spTree>
    <p:extLst>
      <p:ext uri="{BB962C8B-B14F-4D97-AF65-F5344CB8AC3E}">
        <p14:creationId xmlns:p14="http://schemas.microsoft.com/office/powerpoint/2010/main" val="2781076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pPr>
              <a:lnSpc>
                <a:spcPct val="110000"/>
              </a:lnSpc>
            </a:pPr>
            <a:r>
              <a:rPr lang="en-US" dirty="0"/>
              <a:t>Summary of Benefits</a:t>
            </a:r>
          </a:p>
        </p:txBody>
      </p:sp>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a:lstStyle/>
          <a:p>
            <a:fld id="{A65A5C87-DF58-40C8-B092-1DE63DB4547E}" type="slidenum">
              <a:rPr lang="en-US" smtClean="0"/>
              <a:pPr/>
              <a:t>35</a:t>
            </a:fld>
            <a:endParaRPr lang="en-US" dirty="0"/>
          </a:p>
        </p:txBody>
      </p:sp>
      <p:sp>
        <p:nvSpPr>
          <p:cNvPr id="19" name="Content Placeholder 3">
            <a:extLst>
              <a:ext uri="{FF2B5EF4-FFF2-40B4-BE49-F238E27FC236}">
                <a16:creationId xmlns:a16="http://schemas.microsoft.com/office/drawing/2014/main" id="{60442FD6-2C2B-4EC8-AC00-73D3F489E168}"/>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dirty="0"/>
              <a:t>Provides WGU and their students real value</a:t>
            </a:r>
          </a:p>
          <a:p>
            <a:pPr>
              <a:buFont typeface="Wingdings" panose="05000000000000000000" pitchFamily="2" charset="2"/>
              <a:buChar char="v"/>
            </a:pPr>
            <a:r>
              <a:rPr lang="en-US" dirty="0"/>
              <a:t>Increases accuracy of prediction by 15+%</a:t>
            </a:r>
          </a:p>
          <a:p>
            <a:pPr>
              <a:buFont typeface="Wingdings" panose="05000000000000000000" pitchFamily="2" charset="2"/>
              <a:buChar char="v"/>
            </a:pPr>
            <a:r>
              <a:rPr lang="en-US" dirty="0"/>
              <a:t>Allows WGU Data Professional Students predict their salary pay band post-graduation</a:t>
            </a:r>
          </a:p>
          <a:p>
            <a:pPr>
              <a:buFont typeface="Wingdings" panose="05000000000000000000" pitchFamily="2" charset="2"/>
              <a:buChar char="v"/>
            </a:pPr>
            <a:r>
              <a:rPr lang="en-US" dirty="0"/>
              <a:t>Enables synergy by allowing Data Analytic Masters students at WGU to experience hands-on an example of a machine learning tool carried through to production</a:t>
            </a:r>
          </a:p>
        </p:txBody>
      </p:sp>
    </p:spTree>
    <p:extLst>
      <p:ext uri="{BB962C8B-B14F-4D97-AF65-F5344CB8AC3E}">
        <p14:creationId xmlns:p14="http://schemas.microsoft.com/office/powerpoint/2010/main" val="2130665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pPr>
              <a:lnSpc>
                <a:spcPct val="110000"/>
              </a:lnSpc>
            </a:pPr>
            <a:r>
              <a:rPr lang="en-US" dirty="0"/>
              <a:t>Acknowledgments</a:t>
            </a:r>
          </a:p>
        </p:txBody>
      </p:sp>
      <p:sp>
        <p:nvSpPr>
          <p:cNvPr id="16" name="Slide Number Placeholder 5">
            <a:extLst>
              <a:ext uri="{FF2B5EF4-FFF2-40B4-BE49-F238E27FC236}">
                <a16:creationId xmlns:a16="http://schemas.microsoft.com/office/drawing/2014/main" id="{1A06BCBE-7F1D-4794-A964-0B03C6178B08}"/>
              </a:ext>
            </a:extLst>
          </p:cNvPr>
          <p:cNvSpPr>
            <a:spLocks noGrp="1"/>
          </p:cNvSpPr>
          <p:nvPr>
            <p:ph type="sldNum" sz="quarter" idx="12"/>
          </p:nvPr>
        </p:nvSpPr>
        <p:spPr/>
        <p:txBody>
          <a:bodyPr/>
          <a:lstStyle/>
          <a:p>
            <a:fld id="{A65A5C87-DF58-40C8-B092-1DE63DB4547E}" type="slidenum">
              <a:rPr lang="en-US" smtClean="0"/>
              <a:pPr/>
              <a:t>36</a:t>
            </a:fld>
            <a:endParaRPr lang="en-US" dirty="0"/>
          </a:p>
        </p:txBody>
      </p:sp>
      <p:sp>
        <p:nvSpPr>
          <p:cNvPr id="19" name="Content Placeholder 3">
            <a:extLst>
              <a:ext uri="{FF2B5EF4-FFF2-40B4-BE49-F238E27FC236}">
                <a16:creationId xmlns:a16="http://schemas.microsoft.com/office/drawing/2014/main" id="{60442FD6-2C2B-4EC8-AC00-73D3F489E168}"/>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dirty="0"/>
              <a:t>Dr. William Sewell</a:t>
            </a:r>
          </a:p>
          <a:p>
            <a:pPr>
              <a:buFont typeface="Wingdings" panose="05000000000000000000" pitchFamily="2" charset="2"/>
              <a:buChar char="v"/>
            </a:pPr>
            <a:r>
              <a:rPr lang="en-US" dirty="0"/>
              <a:t>WGU Team </a:t>
            </a:r>
          </a:p>
        </p:txBody>
      </p:sp>
    </p:spTree>
    <p:extLst>
      <p:ext uri="{BB962C8B-B14F-4D97-AF65-F5344CB8AC3E}">
        <p14:creationId xmlns:p14="http://schemas.microsoft.com/office/powerpoint/2010/main" val="1974833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1FBF44-1F57-4664-8847-9214C41B42E9}"/>
              </a:ext>
            </a:extLst>
          </p:cNvPr>
          <p:cNvSpPr>
            <a:spLocks noGrp="1"/>
          </p:cNvSpPr>
          <p:nvPr>
            <p:ph type="sldNum" sz="quarter" idx="12"/>
          </p:nvPr>
        </p:nvSpPr>
        <p:spPr/>
        <p:txBody>
          <a:bodyPr/>
          <a:lstStyle/>
          <a:p>
            <a:fld id="{A65A5C87-DF58-40C8-B092-1DE63DB4547E}" type="slidenum">
              <a:rPr lang="en-US" smtClean="0"/>
              <a:t>37</a:t>
            </a:fld>
            <a:endParaRPr lang="en-US" dirty="0"/>
          </a:p>
        </p:txBody>
      </p:sp>
      <p:sp>
        <p:nvSpPr>
          <p:cNvPr id="2" name="Title 1">
            <a:extLst>
              <a:ext uri="{FF2B5EF4-FFF2-40B4-BE49-F238E27FC236}">
                <a16:creationId xmlns:a16="http://schemas.microsoft.com/office/drawing/2014/main" id="{03EEB919-4F65-4B5E-ADF3-272AD780E102}"/>
              </a:ext>
            </a:extLst>
          </p:cNvPr>
          <p:cNvSpPr>
            <a:spLocks noGrp="1"/>
          </p:cNvSpPr>
          <p:nvPr>
            <p:ph type="title" idx="4294967295"/>
          </p:nvPr>
        </p:nvSpPr>
        <p:spPr>
          <a:xfrm>
            <a:off x="0" y="639763"/>
            <a:ext cx="12192000" cy="5550022"/>
          </a:xfrm>
        </p:spPr>
        <p:txBody>
          <a:bodyPr/>
          <a:lstStyle/>
          <a:p>
            <a:pPr algn="ctr"/>
            <a:r>
              <a:rPr lang="en-US" sz="4800" dirty="0"/>
              <a:t>Thank you!</a:t>
            </a:r>
            <a:endParaRPr lang="en-US" dirty="0"/>
          </a:p>
        </p:txBody>
      </p:sp>
    </p:spTree>
    <p:extLst>
      <p:ext uri="{BB962C8B-B14F-4D97-AF65-F5344CB8AC3E}">
        <p14:creationId xmlns:p14="http://schemas.microsoft.com/office/powerpoint/2010/main" val="236058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3A99-BC9D-4DC2-BE1B-9E2C93EDD294}"/>
              </a:ext>
            </a:extLst>
          </p:cNvPr>
          <p:cNvSpPr>
            <a:spLocks noGrp="1"/>
          </p:cNvSpPr>
          <p:nvPr>
            <p:ph type="title"/>
          </p:nvPr>
        </p:nvSpPr>
        <p:spPr/>
        <p:txBody>
          <a:bodyPr>
            <a:normAutofit fontScale="90000"/>
          </a:bodyPr>
          <a:lstStyle/>
          <a:p>
            <a:r>
              <a:rPr lang="en-US" sz="3100" b="1" i="0" dirty="0">
                <a:solidFill>
                  <a:srgbClr val="000000"/>
                </a:solidFill>
                <a:effectLst/>
                <a:latin typeface="Helvetica Neue"/>
              </a:rPr>
              <a:t>Research Question:</a:t>
            </a:r>
            <a:r>
              <a:rPr lang="en-US" sz="3100" b="0" i="0" dirty="0">
                <a:solidFill>
                  <a:srgbClr val="000000"/>
                </a:solidFill>
                <a:effectLst/>
                <a:latin typeface="Helvetica Neue"/>
              </a:rPr>
              <a:t> Can a Random Forest model be constructed based upon </a:t>
            </a:r>
            <a:r>
              <a:rPr lang="en-US" sz="3100" i="0" dirty="0">
                <a:solidFill>
                  <a:srgbClr val="000000"/>
                </a:solidFill>
                <a:effectLst/>
                <a:latin typeface="Helvetica Neue"/>
              </a:rPr>
              <a:t>the survey salary dataset?</a:t>
            </a:r>
            <a:br>
              <a:rPr lang="en-US" sz="2400" i="0" dirty="0">
                <a:solidFill>
                  <a:srgbClr val="000000"/>
                </a:solidFill>
                <a:effectLst/>
                <a:latin typeface="Helvetica Neue"/>
              </a:rPr>
            </a:br>
            <a:br>
              <a:rPr lang="en-US" sz="2400" i="0" dirty="0">
                <a:solidFill>
                  <a:srgbClr val="000000"/>
                </a:solidFill>
                <a:effectLst/>
                <a:latin typeface="Helvetica Neue"/>
              </a:rPr>
            </a:br>
            <a:r>
              <a:rPr lang="en-US" sz="3100" b="1" i="0" dirty="0">
                <a:solidFill>
                  <a:srgbClr val="000000"/>
                </a:solidFill>
                <a:effectLst/>
                <a:latin typeface="Helvetica Neue"/>
              </a:rPr>
              <a:t>Hypothesis:</a:t>
            </a:r>
            <a:r>
              <a:rPr lang="en-US" sz="3100" i="0" dirty="0">
                <a:solidFill>
                  <a:srgbClr val="000000"/>
                </a:solidFill>
                <a:effectLst/>
                <a:latin typeface="Helvetica Neue"/>
              </a:rPr>
              <a:t>  A Random Forest </a:t>
            </a:r>
            <a:r>
              <a:rPr lang="en-US" sz="3100" i="1" dirty="0">
                <a:solidFill>
                  <a:srgbClr val="000000"/>
                </a:solidFill>
                <a:effectLst/>
                <a:latin typeface="Helvetica Neue"/>
              </a:rPr>
              <a:t>can</a:t>
            </a:r>
            <a:r>
              <a:rPr lang="en-US" sz="3100" i="0" dirty="0">
                <a:solidFill>
                  <a:srgbClr val="000000"/>
                </a:solidFill>
                <a:effectLst/>
                <a:latin typeface="Helvetica Neue"/>
              </a:rPr>
              <a:t> be constructed on the survey salary dataset.</a:t>
            </a:r>
            <a:br>
              <a:rPr lang="en-US" sz="2400" dirty="0">
                <a:solidFill>
                  <a:srgbClr val="000000"/>
                </a:solidFill>
                <a:latin typeface="Helvetica Neue"/>
              </a:rPr>
            </a:br>
            <a:br>
              <a:rPr lang="en-US" sz="2400" b="0" i="0" dirty="0">
                <a:solidFill>
                  <a:srgbClr val="000000"/>
                </a:solidFill>
                <a:effectLst/>
                <a:latin typeface="Helvetica Neue"/>
              </a:rPr>
            </a:br>
            <a:br>
              <a:rPr lang="en-US" sz="2400" b="0" i="0" dirty="0">
                <a:solidFill>
                  <a:srgbClr val="000000"/>
                </a:solidFill>
                <a:effectLst/>
                <a:latin typeface="Helvetica Neue"/>
              </a:rPr>
            </a:br>
            <a:endParaRPr lang="en-US" sz="2400" dirty="0"/>
          </a:p>
        </p:txBody>
      </p:sp>
      <p:sp>
        <p:nvSpPr>
          <p:cNvPr id="3" name="Text Placeholder 2">
            <a:extLst>
              <a:ext uri="{FF2B5EF4-FFF2-40B4-BE49-F238E27FC236}">
                <a16:creationId xmlns:a16="http://schemas.microsoft.com/office/drawing/2014/main" id="{817D061C-023A-4DD9-8847-DD7718553EA4}"/>
              </a:ext>
            </a:extLst>
          </p:cNvPr>
          <p:cNvSpPr>
            <a:spLocks noGrp="1"/>
          </p:cNvSpPr>
          <p:nvPr>
            <p:ph type="body" idx="1"/>
          </p:nvPr>
        </p:nvSpPr>
        <p:spPr/>
        <p:txBody>
          <a:bodyPr/>
          <a:lstStyle/>
          <a:p>
            <a:pPr>
              <a:lnSpc>
                <a:spcPct val="110000"/>
              </a:lnSpc>
            </a:pPr>
            <a:r>
              <a:rPr lang="en-US" sz="2800" dirty="0"/>
              <a:t>Research Problem and Hypothesis</a:t>
            </a:r>
          </a:p>
        </p:txBody>
      </p:sp>
    </p:spTree>
    <p:extLst>
      <p:ext uri="{BB962C8B-B14F-4D97-AF65-F5344CB8AC3E}">
        <p14:creationId xmlns:p14="http://schemas.microsoft.com/office/powerpoint/2010/main" val="2177544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p:txBody>
          <a:bodyPr/>
          <a:lstStyle/>
          <a:p>
            <a:r>
              <a:rPr lang="en-US" dirty="0"/>
              <a:t>Tools and Limitations</a:t>
            </a:r>
          </a:p>
        </p:txBody>
      </p:sp>
      <p:sp>
        <p:nvSpPr>
          <p:cNvPr id="10" name="Slide Number Placeholder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a:lstStyle/>
          <a:p>
            <a:fld id="{A65A5C87-DF58-40C8-B092-1DE63DB4547E}" type="slidenum">
              <a:rPr lang="en-US" smtClean="0"/>
              <a:pPr/>
              <a:t>5</a:t>
            </a:fld>
            <a:endParaRPr lang="en-US" dirty="0"/>
          </a:p>
        </p:txBody>
      </p:sp>
      <p:sp>
        <p:nvSpPr>
          <p:cNvPr id="4" name="Content Placeholder 3">
            <a:extLst>
              <a:ext uri="{FF2B5EF4-FFF2-40B4-BE49-F238E27FC236}">
                <a16:creationId xmlns:a16="http://schemas.microsoft.com/office/drawing/2014/main" id="{F6A3B82D-F3BF-4F1E-B29B-1B66CE7CC28B}"/>
              </a:ext>
            </a:extLst>
          </p:cNvPr>
          <p:cNvSpPr>
            <a:spLocks noGrp="1"/>
          </p:cNvSpPr>
          <p:nvPr>
            <p:ph idx="1"/>
          </p:nvPr>
        </p:nvSpPr>
        <p:spPr/>
        <p:txBody>
          <a:bodyPr>
            <a:normAutofit lnSpcReduction="10000"/>
          </a:bodyPr>
          <a:lstStyle/>
          <a:p>
            <a:pPr>
              <a:buFont typeface="Wingdings" panose="05000000000000000000" pitchFamily="2" charset="2"/>
              <a:buChar char="v"/>
            </a:pPr>
            <a:r>
              <a:rPr lang="en-US" dirty="0"/>
              <a:t>Python -- tool</a:t>
            </a:r>
          </a:p>
          <a:p>
            <a:pPr>
              <a:buFont typeface="Wingdings" panose="05000000000000000000" pitchFamily="2" charset="2"/>
              <a:buChar char="v"/>
            </a:pPr>
            <a:r>
              <a:rPr lang="en-US" dirty="0"/>
              <a:t>Dataset only contains four years of salary data, roughly 8k rows of data</a:t>
            </a:r>
          </a:p>
          <a:p>
            <a:pPr>
              <a:buFont typeface="Wingdings" panose="05000000000000000000" pitchFamily="2" charset="2"/>
              <a:buChar char="v"/>
            </a:pPr>
            <a:r>
              <a:rPr lang="en-US" dirty="0"/>
              <a:t>The dataset is a survey which can lead to inconsistent and erroneous data</a:t>
            </a:r>
          </a:p>
          <a:p>
            <a:pPr>
              <a:buFont typeface="Wingdings" panose="05000000000000000000" pitchFamily="2" charset="2"/>
              <a:buChar char="v"/>
            </a:pPr>
            <a:r>
              <a:rPr lang="en-US" dirty="0"/>
              <a:t>There were several years that produced differing questions, in effect producing missing data</a:t>
            </a:r>
          </a:p>
        </p:txBody>
      </p:sp>
    </p:spTree>
    <p:extLst>
      <p:ext uri="{BB962C8B-B14F-4D97-AF65-F5344CB8AC3E}">
        <p14:creationId xmlns:p14="http://schemas.microsoft.com/office/powerpoint/2010/main" val="83274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09E4-B947-4446-AD42-C1B3A0C1F583}"/>
              </a:ext>
            </a:extLst>
          </p:cNvPr>
          <p:cNvSpPr>
            <a:spLocks noGrp="1"/>
          </p:cNvSpPr>
          <p:nvPr>
            <p:ph type="title"/>
          </p:nvPr>
        </p:nvSpPr>
        <p:spPr>
          <a:xfrm>
            <a:off x="1115568" y="616585"/>
            <a:ext cx="10168128" cy="1179576"/>
          </a:xfrm>
        </p:spPr>
        <p:txBody>
          <a:bodyPr/>
          <a:lstStyle/>
          <a:p>
            <a:r>
              <a:rPr lang="en-US" dirty="0"/>
              <a:t>Data Collection and Context</a:t>
            </a:r>
          </a:p>
        </p:txBody>
      </p:sp>
      <p:sp>
        <p:nvSpPr>
          <p:cNvPr id="10" name="Slide Number Placeholder 5">
            <a:extLst>
              <a:ext uri="{FF2B5EF4-FFF2-40B4-BE49-F238E27FC236}">
                <a16:creationId xmlns:a16="http://schemas.microsoft.com/office/drawing/2014/main" id="{27357B90-43D4-43A9-9C2B-156AED8FFFEC}"/>
              </a:ext>
            </a:extLst>
          </p:cNvPr>
          <p:cNvSpPr>
            <a:spLocks noGrp="1"/>
          </p:cNvSpPr>
          <p:nvPr>
            <p:ph type="sldNum" sz="quarter" idx="12"/>
          </p:nvPr>
        </p:nvSpPr>
        <p:spPr/>
        <p:txBody>
          <a:bodyPr/>
          <a:lstStyle/>
          <a:p>
            <a:fld id="{A65A5C87-DF58-40C8-B092-1DE63DB4547E}" type="slidenum">
              <a:rPr lang="en-US" smtClean="0"/>
              <a:pPr/>
              <a:t>6</a:t>
            </a:fld>
            <a:endParaRPr lang="en-US" dirty="0"/>
          </a:p>
        </p:txBody>
      </p:sp>
      <p:sp>
        <p:nvSpPr>
          <p:cNvPr id="4" name="Content Placeholder 3">
            <a:extLst>
              <a:ext uri="{FF2B5EF4-FFF2-40B4-BE49-F238E27FC236}">
                <a16:creationId xmlns:a16="http://schemas.microsoft.com/office/drawing/2014/main" id="{DE5DD196-CA05-44BD-936F-3A0CDF4550B8}"/>
              </a:ext>
            </a:extLst>
          </p:cNvPr>
          <p:cNvSpPr>
            <a:spLocks noGrp="1"/>
          </p:cNvSpPr>
          <p:nvPr>
            <p:ph idx="1"/>
          </p:nvPr>
        </p:nvSpPr>
        <p:spPr>
          <a:xfrm>
            <a:off x="1115568" y="2442855"/>
            <a:ext cx="10168128" cy="3694176"/>
          </a:xfrm>
        </p:spPr>
        <p:txBody>
          <a:bodyPr/>
          <a:lstStyle/>
          <a:p>
            <a:pPr>
              <a:buFont typeface="Wingdings" panose="05000000000000000000" pitchFamily="2" charset="2"/>
              <a:buChar char="v"/>
            </a:pPr>
            <a:r>
              <a:rPr lang="en-US" dirty="0"/>
              <a:t>Dataset is a survey of Data Professional salaries collected and made publicly-available by Brent Ozar Unlimited</a:t>
            </a:r>
          </a:p>
          <a:p>
            <a:pPr>
              <a:buFont typeface="Wingdings" panose="05000000000000000000" pitchFamily="2" charset="2"/>
              <a:buChar char="v"/>
            </a:pPr>
            <a:r>
              <a:rPr lang="en-US" dirty="0"/>
              <a:t>Simply downloaded dataset by clicking on link via Brent Ozar’s site</a:t>
            </a:r>
          </a:p>
          <a:p>
            <a:pPr>
              <a:buFont typeface="Wingdings" panose="05000000000000000000" pitchFamily="2" charset="2"/>
              <a:buChar char="v"/>
            </a:pPr>
            <a:r>
              <a:rPr lang="en-US" dirty="0">
                <a:hlinkClick r:id="rId2"/>
              </a:rPr>
              <a:t>https://www.brentozar.com/archive/2020/01/the-2020-data-professional-salary-survey-results-are-in/</a:t>
            </a:r>
            <a:endParaRPr lang="en-US" dirty="0"/>
          </a:p>
          <a:p>
            <a:pPr>
              <a:buFont typeface="Wingdings" panose="05000000000000000000" pitchFamily="2" charset="2"/>
              <a:buChar char="v"/>
            </a:pPr>
            <a:endParaRPr lang="en-US" dirty="0"/>
          </a:p>
        </p:txBody>
      </p:sp>
    </p:spTree>
    <p:extLst>
      <p:ext uri="{BB962C8B-B14F-4D97-AF65-F5344CB8AC3E}">
        <p14:creationId xmlns:p14="http://schemas.microsoft.com/office/powerpoint/2010/main" val="426635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7</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dirty="0"/>
              <a:t>Normality test conducted on several variables</a:t>
            </a:r>
          </a:p>
          <a:p>
            <a:pPr>
              <a:buFont typeface="Wingdings" panose="05000000000000000000" pitchFamily="2" charset="2"/>
              <a:buChar char="v"/>
            </a:pPr>
            <a:r>
              <a:rPr lang="en-US" dirty="0"/>
              <a:t>Missing values imputed</a:t>
            </a:r>
          </a:p>
          <a:p>
            <a:pPr>
              <a:buFont typeface="Wingdings" panose="05000000000000000000" pitchFamily="2" charset="2"/>
              <a:buChar char="v"/>
            </a:pPr>
            <a:r>
              <a:rPr lang="en-US" dirty="0"/>
              <a:t>Extreme outliers were removed</a:t>
            </a:r>
          </a:p>
          <a:p>
            <a:pPr>
              <a:buFont typeface="Wingdings" panose="05000000000000000000" pitchFamily="2" charset="2"/>
              <a:buChar char="v"/>
            </a:pPr>
            <a:r>
              <a:rPr lang="en-US" dirty="0"/>
              <a:t>Supervised and Unsupervised techniques were used</a:t>
            </a:r>
          </a:p>
          <a:p>
            <a:pPr>
              <a:buFont typeface="Wingdings" panose="05000000000000000000" pitchFamily="2" charset="2"/>
              <a:buChar char="v"/>
            </a:pPr>
            <a:r>
              <a:rPr lang="en-US" dirty="0"/>
              <a:t>Beginning data sparsity was 24% -- this indicates that around 1/4</a:t>
            </a:r>
            <a:r>
              <a:rPr lang="en-US" baseline="30000" dirty="0"/>
              <a:t>th </a:t>
            </a:r>
            <a:r>
              <a:rPr lang="en-US" dirty="0"/>
              <a:t>of the starting dataset isn’t helpful</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3352130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8</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pic>
        <p:nvPicPr>
          <p:cNvPr id="3" name="Picture 2">
            <a:extLst>
              <a:ext uri="{FF2B5EF4-FFF2-40B4-BE49-F238E27FC236}">
                <a16:creationId xmlns:a16="http://schemas.microsoft.com/office/drawing/2014/main" id="{09D5BE5B-6CF0-4B7B-86EB-0C141509EA39}"/>
              </a:ext>
            </a:extLst>
          </p:cNvPr>
          <p:cNvPicPr>
            <a:picLocks noChangeAspect="1"/>
          </p:cNvPicPr>
          <p:nvPr/>
        </p:nvPicPr>
        <p:blipFill>
          <a:blip r:embed="rId2"/>
          <a:stretch>
            <a:fillRect/>
          </a:stretch>
        </p:blipFill>
        <p:spPr>
          <a:xfrm>
            <a:off x="609439" y="2221155"/>
            <a:ext cx="6719829" cy="4437016"/>
          </a:xfrm>
          <a:prstGeom prst="rect">
            <a:avLst/>
          </a:prstGeom>
        </p:spPr>
      </p:pic>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lnSpcReduction="10000"/>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 histogram to the left indicates that the salary variable has a normal distribution. This is found by the normal-distributive bell curve that the bins of the dataset sample fit within. This helps us to understand the target variable itself.</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Salary Variable</a:t>
            </a:r>
          </a:p>
        </p:txBody>
      </p:sp>
    </p:spTree>
    <p:extLst>
      <p:ext uri="{BB962C8B-B14F-4D97-AF65-F5344CB8AC3E}">
        <p14:creationId xmlns:p14="http://schemas.microsoft.com/office/powerpoint/2010/main" val="3970612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B0FAD77-BC9B-4F5F-94D5-AA246F14F9D9}"/>
              </a:ext>
            </a:extLst>
          </p:cNvPr>
          <p:cNvSpPr>
            <a:spLocks noGrp="1"/>
          </p:cNvSpPr>
          <p:nvPr>
            <p:ph type="title"/>
          </p:nvPr>
        </p:nvSpPr>
        <p:spPr/>
        <p:txBody>
          <a:bodyPr/>
          <a:lstStyle/>
          <a:p>
            <a:pPr>
              <a:lnSpc>
                <a:spcPct val="110000"/>
              </a:lnSpc>
            </a:pPr>
            <a:r>
              <a:rPr lang="en-US" dirty="0"/>
              <a:t>Data Preparation and Analysis (continued)</a:t>
            </a:r>
          </a:p>
        </p:txBody>
      </p:sp>
      <p:sp>
        <p:nvSpPr>
          <p:cNvPr id="15" name="Slide Number Placeholder 14">
            <a:extLst>
              <a:ext uri="{FF2B5EF4-FFF2-40B4-BE49-F238E27FC236}">
                <a16:creationId xmlns:a16="http://schemas.microsoft.com/office/drawing/2014/main" id="{BFF618EE-5A1C-450F-9B69-114AD2057982}"/>
              </a:ext>
            </a:extLst>
          </p:cNvPr>
          <p:cNvSpPr>
            <a:spLocks noGrp="1"/>
          </p:cNvSpPr>
          <p:nvPr>
            <p:ph type="sldNum" sz="quarter" idx="34"/>
          </p:nvPr>
        </p:nvSpPr>
        <p:spPr/>
        <p:txBody>
          <a:bodyPr/>
          <a:lstStyle/>
          <a:p>
            <a:fld id="{A65A5C87-DF58-40C8-B092-1DE63DB4547E}" type="slidenum">
              <a:rPr lang="en-US" smtClean="0"/>
              <a:pPr/>
              <a:t>9</a:t>
            </a:fld>
            <a:endParaRPr lang="en-US" dirty="0"/>
          </a:p>
        </p:txBody>
      </p:sp>
      <p:sp>
        <p:nvSpPr>
          <p:cNvPr id="37" name="Content Placeholder 3">
            <a:extLst>
              <a:ext uri="{FF2B5EF4-FFF2-40B4-BE49-F238E27FC236}">
                <a16:creationId xmlns:a16="http://schemas.microsoft.com/office/drawing/2014/main" id="{A5A2CB09-CFBD-4E7A-80C6-9DF917BC44DE}"/>
              </a:ext>
            </a:extLst>
          </p:cNvPr>
          <p:cNvSpPr txBox="1">
            <a:spLocks/>
          </p:cNvSpPr>
          <p:nvPr/>
        </p:nvSpPr>
        <p:spPr>
          <a:xfrm>
            <a:off x="1115568" y="2442855"/>
            <a:ext cx="10168128" cy="3694176"/>
          </a:xfrm>
          <a:prstGeom prst="rect">
            <a:avLst/>
          </a:prstGeom>
        </p:spPr>
        <p:txBody>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endParaRPr lang="en-US" dirty="0"/>
          </a:p>
        </p:txBody>
      </p:sp>
      <p:sp>
        <p:nvSpPr>
          <p:cNvPr id="9" name="Content Placeholder 10">
            <a:extLst>
              <a:ext uri="{FF2B5EF4-FFF2-40B4-BE49-F238E27FC236}">
                <a16:creationId xmlns:a16="http://schemas.microsoft.com/office/drawing/2014/main" id="{504E189E-748E-4124-BBBB-A08BB2E6EC42}"/>
              </a:ext>
            </a:extLst>
          </p:cNvPr>
          <p:cNvSpPr txBox="1">
            <a:spLocks/>
          </p:cNvSpPr>
          <p:nvPr/>
        </p:nvSpPr>
        <p:spPr>
          <a:xfrm>
            <a:off x="8336280" y="3168520"/>
            <a:ext cx="3291840" cy="2968511"/>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 violin plot to the left shows that the salary variable has extreme outliers, indicated by the long horizontal line. </a:t>
            </a:r>
          </a:p>
        </p:txBody>
      </p:sp>
      <p:sp>
        <p:nvSpPr>
          <p:cNvPr id="11" name="Text Placeholder 9">
            <a:extLst>
              <a:ext uri="{FF2B5EF4-FFF2-40B4-BE49-F238E27FC236}">
                <a16:creationId xmlns:a16="http://schemas.microsoft.com/office/drawing/2014/main" id="{542966CA-BAB8-4F30-B1F5-F4F4ED351988}"/>
              </a:ext>
            </a:extLst>
          </p:cNvPr>
          <p:cNvSpPr txBox="1">
            <a:spLocks/>
          </p:cNvSpPr>
          <p:nvPr/>
        </p:nvSpPr>
        <p:spPr>
          <a:xfrm>
            <a:off x="8439912" y="2372650"/>
            <a:ext cx="3291840" cy="823912"/>
          </a:xfrm>
          <a:prstGeom prst="rect">
            <a:avLst/>
          </a:prstGeom>
        </p:spPr>
        <p:txBody>
          <a:bodyPr vert="horz" lIns="91440" tIns="45720" rIns="91440" bIns="45720" rtlCol="0" anchor="ctr">
            <a:normAutofit/>
          </a:bodyPr>
          <a:lstStyle>
            <a:lvl1pPr marL="228600" indent="-228600" algn="ctr" defTabSz="914400" rtl="0" eaLnBrk="1" latinLnBrk="0" hangingPunct="1">
              <a:lnSpc>
                <a:spcPct val="11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Salary Variable</a:t>
            </a:r>
          </a:p>
        </p:txBody>
      </p:sp>
      <p:pic>
        <p:nvPicPr>
          <p:cNvPr id="4" name="Picture 3">
            <a:extLst>
              <a:ext uri="{FF2B5EF4-FFF2-40B4-BE49-F238E27FC236}">
                <a16:creationId xmlns:a16="http://schemas.microsoft.com/office/drawing/2014/main" id="{96059796-C66E-4957-9F36-9213A69CCF00}"/>
              </a:ext>
            </a:extLst>
          </p:cNvPr>
          <p:cNvPicPr>
            <a:picLocks noChangeAspect="1"/>
          </p:cNvPicPr>
          <p:nvPr/>
        </p:nvPicPr>
        <p:blipFill>
          <a:blip r:embed="rId2"/>
          <a:stretch>
            <a:fillRect/>
          </a:stretch>
        </p:blipFill>
        <p:spPr>
          <a:xfrm>
            <a:off x="563880" y="2372650"/>
            <a:ext cx="6040902" cy="4434840"/>
          </a:xfrm>
          <a:prstGeom prst="rect">
            <a:avLst/>
          </a:prstGeom>
        </p:spPr>
      </p:pic>
    </p:spTree>
    <p:extLst>
      <p:ext uri="{BB962C8B-B14F-4D97-AF65-F5344CB8AC3E}">
        <p14:creationId xmlns:p14="http://schemas.microsoft.com/office/powerpoint/2010/main" val="98094336"/>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0D7697-8E53-4EA8-8CBB-9C19575257B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3.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0</TotalTime>
  <Words>1194</Words>
  <Application>Microsoft Office PowerPoint</Application>
  <PresentationFormat>Widescreen</PresentationFormat>
  <Paragraphs>167</Paragraphs>
  <Slides>37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Avenir Next LT Pro</vt:lpstr>
      <vt:lpstr>Calibri</vt:lpstr>
      <vt:lpstr>Helvetica Neue</vt:lpstr>
      <vt:lpstr>Segoe UI</vt:lpstr>
      <vt:lpstr>Wingdings</vt:lpstr>
      <vt:lpstr>AccentBoxVTI</vt:lpstr>
      <vt:lpstr>Random Forest on IT Salary Dataset</vt:lpstr>
      <vt:lpstr>Introduction</vt:lpstr>
      <vt:lpstr>Agenda</vt:lpstr>
      <vt:lpstr>Research Question: Can a Random Forest model be constructed based upon the survey salary dataset?  Hypothesis:  A Random Forest can be constructed on the survey salary dataset.   </vt:lpstr>
      <vt:lpstr>Tools and Limitations</vt:lpstr>
      <vt:lpstr>Data Collection and Context</vt:lpstr>
      <vt:lpstr>Data Preparation and Analysis</vt:lpstr>
      <vt:lpstr>Data Preparation and Analysis (continued)</vt:lpstr>
      <vt:lpstr>Data Preparation and Analysis (continued)</vt:lpstr>
      <vt:lpstr>Data Preparation and Analysis (continued)</vt:lpstr>
      <vt:lpstr>Data Preparation and Analysis (continued)</vt:lpstr>
      <vt:lpstr>Data Preparation and Analysis (continued)</vt:lpstr>
      <vt:lpstr>Data Preparation and Analysis (continued)</vt:lpstr>
      <vt:lpstr>Data Preparation and Analysis (continued)</vt:lpstr>
      <vt:lpstr>Data Preparation and Analysis (continued)</vt:lpstr>
      <vt:lpstr>Data Preparation and Analysis (continued)</vt:lpstr>
      <vt:lpstr>Data Preparation and Analysis (continued)</vt:lpstr>
      <vt:lpstr>Data Preparation and Analysis (continued)</vt:lpstr>
      <vt:lpstr>Data Preparation and Analysis (continued)</vt:lpstr>
      <vt:lpstr>Data Preparation and Analysis (continued)</vt:lpstr>
      <vt:lpstr>Data Preparation and Analysis (continued)</vt:lpstr>
      <vt:lpstr>Data Preparation and Analysis (continued)</vt:lpstr>
      <vt:lpstr>Data Preparation and Analysis (continued)</vt:lpstr>
      <vt:lpstr>Data Preparation and Analysis (continued)</vt:lpstr>
      <vt:lpstr>Data Preparation and Analysis (continued)</vt:lpstr>
      <vt:lpstr>Data Preparation and Analysis Summary</vt:lpstr>
      <vt:lpstr>Findings</vt:lpstr>
      <vt:lpstr>Findings (continued)</vt:lpstr>
      <vt:lpstr>Findings (continued)</vt:lpstr>
      <vt:lpstr>Proposed Actions</vt:lpstr>
      <vt:lpstr>Data Professional Salary Prediction Tool</vt:lpstr>
      <vt:lpstr>PowerPoint Presentation</vt:lpstr>
      <vt:lpstr>Data Professional Salary Prediction Tool (input selection)</vt:lpstr>
      <vt:lpstr>Data Professional Salary Prediction Tool (example prediction)</vt:lpstr>
      <vt:lpstr>Summary of Benefits</vt:lpstr>
      <vt:lpstr>Acknowledgments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Random Forest on IT Salary Dataset</dc:title>
  <dc:creator>aperkins4008@yahoo.com</dc:creator>
  <cp:lastModifiedBy>aperkins4008@yahoo.com</cp:lastModifiedBy>
  <cp:revision>47</cp:revision>
  <dcterms:created xsi:type="dcterms:W3CDTF">2021-01-05T01:41:32Z</dcterms:created>
  <dcterms:modified xsi:type="dcterms:W3CDTF">2021-01-06T01:56:06Z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